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344" r:id="rId3"/>
    <p:sldId id="257" r:id="rId4"/>
    <p:sldId id="258" r:id="rId5"/>
    <p:sldId id="259" r:id="rId6"/>
    <p:sldId id="315" r:id="rId7"/>
    <p:sldId id="285" r:id="rId8"/>
    <p:sldId id="278" r:id="rId9"/>
    <p:sldId id="282" r:id="rId10"/>
    <p:sldId id="280" r:id="rId11"/>
    <p:sldId id="281" r:id="rId12"/>
    <p:sldId id="331" r:id="rId13"/>
    <p:sldId id="328" r:id="rId14"/>
    <p:sldId id="335" r:id="rId15"/>
    <p:sldId id="289" r:id="rId16"/>
    <p:sldId id="330" r:id="rId17"/>
    <p:sldId id="273" r:id="rId18"/>
    <p:sldId id="295" r:id="rId19"/>
    <p:sldId id="317" r:id="rId20"/>
    <p:sldId id="318" r:id="rId21"/>
    <p:sldId id="346" r:id="rId22"/>
    <p:sldId id="345" r:id="rId23"/>
    <p:sldId id="332" r:id="rId24"/>
    <p:sldId id="339" r:id="rId25"/>
    <p:sldId id="340" r:id="rId26"/>
    <p:sldId id="302" r:id="rId27"/>
    <p:sldId id="321" r:id="rId28"/>
    <p:sldId id="337" r:id="rId29"/>
    <p:sldId id="333" r:id="rId30"/>
    <p:sldId id="348" r:id="rId31"/>
    <p:sldId id="287" r:id="rId32"/>
    <p:sldId id="343" r:id="rId33"/>
    <p:sldId id="275" r:id="rId34"/>
    <p:sldId id="338" r:id="rId35"/>
    <p:sldId id="271" r:id="rId3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B732E"/>
    <a:srgbClr val="FA262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002" autoAdjust="0"/>
    <p:restoredTop sz="94660"/>
  </p:normalViewPr>
  <p:slideViewPr>
    <p:cSldViewPr snapToGrid="0">
      <p:cViewPr varScale="1">
        <p:scale>
          <a:sx n="66" d="100"/>
          <a:sy n="66" d="100"/>
        </p:scale>
        <p:origin x="708"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68435B-0FD6-4FFF-AB8E-3D4263EC0F4C}" type="doc">
      <dgm:prSet loTypeId="urn:microsoft.com/office/officeart/2005/8/layout/funnel1" loCatId="process" qsTypeId="urn:microsoft.com/office/officeart/2005/8/quickstyle/simple1" qsCatId="simple" csTypeId="urn:microsoft.com/office/officeart/2005/8/colors/accent1_2" csCatId="accent1" phldr="1"/>
      <dgm:spPr/>
      <dgm:t>
        <a:bodyPr/>
        <a:lstStyle/>
        <a:p>
          <a:endParaRPr lang="ru-RU"/>
        </a:p>
      </dgm:t>
    </dgm:pt>
    <dgm:pt modelId="{307828DE-002E-4DC6-A71A-1CD5CFACF1CF}">
      <dgm:prSet phldrT="[Текст]" custT="1"/>
      <dgm:spPr>
        <a:solidFill>
          <a:schemeClr val="accent6">
            <a:lumMod val="60000"/>
            <a:lumOff val="40000"/>
          </a:schemeClr>
        </a:solidFill>
      </dgm:spPr>
      <dgm:t>
        <a:bodyPr/>
        <a:lstStyle/>
        <a:p>
          <a:r>
            <a:rPr lang="en-US" sz="1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Ineffective drugs</a:t>
          </a:r>
          <a:endParaRPr lang="ru-RU" sz="1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D91B938F-4A4E-446A-AEAB-DF713396F608}" type="parTrans" cxnId="{87211C7A-78B1-41DD-9ADE-BD144A34F1CA}">
      <dgm:prSet/>
      <dgm:spPr/>
      <dgm:t>
        <a:bodyPr/>
        <a:lstStyle/>
        <a:p>
          <a:endParaRPr lang="ru-RU"/>
        </a:p>
      </dgm:t>
    </dgm:pt>
    <dgm:pt modelId="{5BBDC9A2-FEE9-46A7-974C-7E8C575E294D}" type="sibTrans" cxnId="{87211C7A-78B1-41DD-9ADE-BD144A34F1CA}">
      <dgm:prSet/>
      <dgm:spPr/>
      <dgm:t>
        <a:bodyPr/>
        <a:lstStyle/>
        <a:p>
          <a:endParaRPr lang="ru-RU"/>
        </a:p>
      </dgm:t>
    </dgm:pt>
    <dgm:pt modelId="{E516056C-9B93-48DB-ABE7-25B21B37B43A}">
      <dgm:prSet phldrT="[Текст]"/>
      <dgm:spPr>
        <a:solidFill>
          <a:srgbClr val="92D050"/>
        </a:solidFill>
      </dgm:spPr>
      <dgm:t>
        <a:bodyPr/>
        <a:lstStyle/>
        <a:p>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Very toxic drugs</a:t>
          </a:r>
          <a:endParaRPr lang="ru-R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0BAE4772-730C-4DDB-B56A-BCB1B564EBA5}" type="parTrans" cxnId="{AE44CDE6-FF9E-4404-BF86-B9AB0721D0FD}">
      <dgm:prSet/>
      <dgm:spPr/>
      <dgm:t>
        <a:bodyPr/>
        <a:lstStyle/>
        <a:p>
          <a:endParaRPr lang="ru-RU"/>
        </a:p>
      </dgm:t>
    </dgm:pt>
    <dgm:pt modelId="{E9ED83CD-E159-43FB-9BC1-D8356834F6DB}" type="sibTrans" cxnId="{AE44CDE6-FF9E-4404-BF86-B9AB0721D0FD}">
      <dgm:prSet/>
      <dgm:spPr/>
      <dgm:t>
        <a:bodyPr/>
        <a:lstStyle/>
        <a:p>
          <a:endParaRPr lang="ru-RU"/>
        </a:p>
      </dgm:t>
    </dgm:pt>
    <dgm:pt modelId="{668D8066-2C9C-4A64-BD6A-C9ED7D8A8F0A}">
      <dgm:prSet phldrT="[Текст]"/>
      <dgm:spPr>
        <a:solidFill>
          <a:srgbClr val="92D050"/>
        </a:solidFill>
      </dgm:spPr>
      <dgm:t>
        <a:bodyPr/>
        <a:lstStyle/>
        <a:p>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Long time for new drugs creation</a:t>
          </a:r>
          <a:endParaRPr lang="ru-RU" dirty="0"/>
        </a:p>
      </dgm:t>
    </dgm:pt>
    <dgm:pt modelId="{58C0CDA2-C9EF-4F79-90E2-23030166BAA3}" type="parTrans" cxnId="{FA14C9E7-946D-43EC-A7A2-DFAC63BCC5EB}">
      <dgm:prSet/>
      <dgm:spPr/>
      <dgm:t>
        <a:bodyPr/>
        <a:lstStyle/>
        <a:p>
          <a:endParaRPr lang="ru-RU"/>
        </a:p>
      </dgm:t>
    </dgm:pt>
    <dgm:pt modelId="{5D595701-C0C6-4F92-81A6-16FDA3973866}" type="sibTrans" cxnId="{FA14C9E7-946D-43EC-A7A2-DFAC63BCC5EB}">
      <dgm:prSet/>
      <dgm:spPr/>
      <dgm:t>
        <a:bodyPr/>
        <a:lstStyle/>
        <a:p>
          <a:endParaRPr lang="ru-RU"/>
        </a:p>
      </dgm:t>
    </dgm:pt>
    <dgm:pt modelId="{605A0C93-9CFF-447D-8EA4-7A9A2EFE4149}">
      <dgm:prSet phldrT="[Текст]" custT="1"/>
      <dgm:spPr/>
      <dgm:t>
        <a:bodyPr/>
        <a:lstStyle/>
        <a:p>
          <a:r>
            <a:rPr lang="ru-RU" sz="2400" b="1" i="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ՇՏԱՊ </a:t>
          </a:r>
          <a:r>
            <a:rPr lang="en-US" sz="2400" b="1" i="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ru-RU" sz="2400" b="1" i="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08218BB6-2071-405B-8577-EEFD44D94A9F}" type="parTrans" cxnId="{CE711436-E033-4A24-AFA2-188F9890A4FD}">
      <dgm:prSet/>
      <dgm:spPr/>
      <dgm:t>
        <a:bodyPr/>
        <a:lstStyle/>
        <a:p>
          <a:endParaRPr lang="ru-RU"/>
        </a:p>
      </dgm:t>
    </dgm:pt>
    <dgm:pt modelId="{2BCFC3F1-3C06-45FF-87F5-41F8737E5A4B}" type="sibTrans" cxnId="{CE711436-E033-4A24-AFA2-188F9890A4FD}">
      <dgm:prSet/>
      <dgm:spPr/>
      <dgm:t>
        <a:bodyPr/>
        <a:lstStyle/>
        <a:p>
          <a:endParaRPr lang="ru-RU"/>
        </a:p>
      </dgm:t>
    </dgm:pt>
    <dgm:pt modelId="{812C62B1-1491-4FAD-9095-B27553663389}" type="pres">
      <dgm:prSet presAssocID="{1868435B-0FD6-4FFF-AB8E-3D4263EC0F4C}" presName="Name0" presStyleCnt="0">
        <dgm:presLayoutVars>
          <dgm:chMax val="4"/>
          <dgm:resizeHandles val="exact"/>
        </dgm:presLayoutVars>
      </dgm:prSet>
      <dgm:spPr/>
    </dgm:pt>
    <dgm:pt modelId="{0D53A87D-6042-4450-9396-3E3C23393DCE}" type="pres">
      <dgm:prSet presAssocID="{1868435B-0FD6-4FFF-AB8E-3D4263EC0F4C}" presName="ellipse" presStyleLbl="trBgShp" presStyleIdx="0" presStyleCnt="1"/>
      <dgm:spPr/>
    </dgm:pt>
    <dgm:pt modelId="{3AA53C35-76A6-4DB4-96B3-E15F846741EF}" type="pres">
      <dgm:prSet presAssocID="{1868435B-0FD6-4FFF-AB8E-3D4263EC0F4C}" presName="arrow1" presStyleLbl="fgShp" presStyleIdx="0" presStyleCnt="1" custLinFactNeighborX="0" custLinFactNeighborY="5625"/>
      <dgm:spPr/>
    </dgm:pt>
    <dgm:pt modelId="{31453598-F553-4628-9190-CD675BC1A617}" type="pres">
      <dgm:prSet presAssocID="{1868435B-0FD6-4FFF-AB8E-3D4263EC0F4C}" presName="rectangle" presStyleLbl="revTx" presStyleIdx="0" presStyleCnt="1" custScaleY="74333">
        <dgm:presLayoutVars>
          <dgm:bulletEnabled val="1"/>
        </dgm:presLayoutVars>
      </dgm:prSet>
      <dgm:spPr/>
    </dgm:pt>
    <dgm:pt modelId="{EB739B11-B1A9-4AB0-B1F2-8342DDEB4B08}" type="pres">
      <dgm:prSet presAssocID="{E516056C-9B93-48DB-ABE7-25B21B37B43A}" presName="item1" presStyleLbl="node1" presStyleIdx="0" presStyleCnt="3">
        <dgm:presLayoutVars>
          <dgm:bulletEnabled val="1"/>
        </dgm:presLayoutVars>
      </dgm:prSet>
      <dgm:spPr/>
    </dgm:pt>
    <dgm:pt modelId="{473F204E-904A-4EB9-9092-AF444A481C7E}" type="pres">
      <dgm:prSet presAssocID="{668D8066-2C9C-4A64-BD6A-C9ED7D8A8F0A}" presName="item2" presStyleLbl="node1" presStyleIdx="1" presStyleCnt="3" custScaleX="116293" custScaleY="115675">
        <dgm:presLayoutVars>
          <dgm:bulletEnabled val="1"/>
        </dgm:presLayoutVars>
      </dgm:prSet>
      <dgm:spPr/>
    </dgm:pt>
    <dgm:pt modelId="{C67DD741-4832-46AE-9ABF-564CDC55B93E}" type="pres">
      <dgm:prSet presAssocID="{605A0C93-9CFF-447D-8EA4-7A9A2EFE4149}" presName="item3" presStyleLbl="node1" presStyleIdx="2" presStyleCnt="3" custScaleX="119018" custScaleY="115653" custLinFactNeighborX="-2990" custLinFactNeighborY="985">
        <dgm:presLayoutVars>
          <dgm:bulletEnabled val="1"/>
        </dgm:presLayoutVars>
      </dgm:prSet>
      <dgm:spPr/>
    </dgm:pt>
    <dgm:pt modelId="{85C75943-323F-483F-8A67-E314D1DE6896}" type="pres">
      <dgm:prSet presAssocID="{1868435B-0FD6-4FFF-AB8E-3D4263EC0F4C}" presName="funnel" presStyleLbl="trAlignAcc1" presStyleIdx="0" presStyleCnt="1" custLinFactNeighborX="0" custLinFactNeighborY="1962"/>
      <dgm:spPr/>
    </dgm:pt>
  </dgm:ptLst>
  <dgm:cxnLst>
    <dgm:cxn modelId="{CE711436-E033-4A24-AFA2-188F9890A4FD}" srcId="{1868435B-0FD6-4FFF-AB8E-3D4263EC0F4C}" destId="{605A0C93-9CFF-447D-8EA4-7A9A2EFE4149}" srcOrd="3" destOrd="0" parTransId="{08218BB6-2071-405B-8577-EEFD44D94A9F}" sibTransId="{2BCFC3F1-3C06-45FF-87F5-41F8737E5A4B}"/>
    <dgm:cxn modelId="{5F86B74A-D267-4A3E-B66A-260134ED5726}" type="presOf" srcId="{307828DE-002E-4DC6-A71A-1CD5CFACF1CF}" destId="{C67DD741-4832-46AE-9ABF-564CDC55B93E}" srcOrd="0" destOrd="0" presId="urn:microsoft.com/office/officeart/2005/8/layout/funnel1"/>
    <dgm:cxn modelId="{87211C7A-78B1-41DD-9ADE-BD144A34F1CA}" srcId="{1868435B-0FD6-4FFF-AB8E-3D4263EC0F4C}" destId="{307828DE-002E-4DC6-A71A-1CD5CFACF1CF}" srcOrd="0" destOrd="0" parTransId="{D91B938F-4A4E-446A-AEAB-DF713396F608}" sibTransId="{5BBDC9A2-FEE9-46A7-974C-7E8C575E294D}"/>
    <dgm:cxn modelId="{0BCAFE84-5413-455E-8DB7-ABCCAD26FE9D}" type="presOf" srcId="{605A0C93-9CFF-447D-8EA4-7A9A2EFE4149}" destId="{31453598-F553-4628-9190-CD675BC1A617}" srcOrd="0" destOrd="0" presId="urn:microsoft.com/office/officeart/2005/8/layout/funnel1"/>
    <dgm:cxn modelId="{3964DEB6-2315-4A41-BCC5-11ABEF9F2B8A}" type="presOf" srcId="{1868435B-0FD6-4FFF-AB8E-3D4263EC0F4C}" destId="{812C62B1-1491-4FAD-9095-B27553663389}" srcOrd="0" destOrd="0" presId="urn:microsoft.com/office/officeart/2005/8/layout/funnel1"/>
    <dgm:cxn modelId="{32E2C9DC-F623-4C3C-84F5-18D15082BC6D}" type="presOf" srcId="{668D8066-2C9C-4A64-BD6A-C9ED7D8A8F0A}" destId="{EB739B11-B1A9-4AB0-B1F2-8342DDEB4B08}" srcOrd="0" destOrd="0" presId="urn:microsoft.com/office/officeart/2005/8/layout/funnel1"/>
    <dgm:cxn modelId="{AE44CDE6-FF9E-4404-BF86-B9AB0721D0FD}" srcId="{1868435B-0FD6-4FFF-AB8E-3D4263EC0F4C}" destId="{E516056C-9B93-48DB-ABE7-25B21B37B43A}" srcOrd="1" destOrd="0" parTransId="{0BAE4772-730C-4DDB-B56A-BCB1B564EBA5}" sibTransId="{E9ED83CD-E159-43FB-9BC1-D8356834F6DB}"/>
    <dgm:cxn modelId="{FA14C9E7-946D-43EC-A7A2-DFAC63BCC5EB}" srcId="{1868435B-0FD6-4FFF-AB8E-3D4263EC0F4C}" destId="{668D8066-2C9C-4A64-BD6A-C9ED7D8A8F0A}" srcOrd="2" destOrd="0" parTransId="{58C0CDA2-C9EF-4F79-90E2-23030166BAA3}" sibTransId="{5D595701-C0C6-4F92-81A6-16FDA3973866}"/>
    <dgm:cxn modelId="{EB5B65F6-4E3D-4328-97A7-B326FF80B24C}" type="presOf" srcId="{E516056C-9B93-48DB-ABE7-25B21B37B43A}" destId="{473F204E-904A-4EB9-9092-AF444A481C7E}" srcOrd="0" destOrd="0" presId="urn:microsoft.com/office/officeart/2005/8/layout/funnel1"/>
    <dgm:cxn modelId="{E5B85076-B056-4E64-B621-1CFDE683B4E3}" type="presParOf" srcId="{812C62B1-1491-4FAD-9095-B27553663389}" destId="{0D53A87D-6042-4450-9396-3E3C23393DCE}" srcOrd="0" destOrd="0" presId="urn:microsoft.com/office/officeart/2005/8/layout/funnel1"/>
    <dgm:cxn modelId="{25C4F8AC-E254-4534-B998-DC0F0A837562}" type="presParOf" srcId="{812C62B1-1491-4FAD-9095-B27553663389}" destId="{3AA53C35-76A6-4DB4-96B3-E15F846741EF}" srcOrd="1" destOrd="0" presId="urn:microsoft.com/office/officeart/2005/8/layout/funnel1"/>
    <dgm:cxn modelId="{D82888A8-02D8-416C-979E-65EBF3383E5D}" type="presParOf" srcId="{812C62B1-1491-4FAD-9095-B27553663389}" destId="{31453598-F553-4628-9190-CD675BC1A617}" srcOrd="2" destOrd="0" presId="urn:microsoft.com/office/officeart/2005/8/layout/funnel1"/>
    <dgm:cxn modelId="{B4FE408C-82C7-4550-A380-7058FFFB417A}" type="presParOf" srcId="{812C62B1-1491-4FAD-9095-B27553663389}" destId="{EB739B11-B1A9-4AB0-B1F2-8342DDEB4B08}" srcOrd="3" destOrd="0" presId="urn:microsoft.com/office/officeart/2005/8/layout/funnel1"/>
    <dgm:cxn modelId="{A75CBAB2-2060-4680-A65F-E2D238DD7E22}" type="presParOf" srcId="{812C62B1-1491-4FAD-9095-B27553663389}" destId="{473F204E-904A-4EB9-9092-AF444A481C7E}" srcOrd="4" destOrd="0" presId="urn:microsoft.com/office/officeart/2005/8/layout/funnel1"/>
    <dgm:cxn modelId="{E36A8A38-C1D9-43BA-BC51-79C6B2A3F00B}" type="presParOf" srcId="{812C62B1-1491-4FAD-9095-B27553663389}" destId="{C67DD741-4832-46AE-9ABF-564CDC55B93E}" srcOrd="5" destOrd="0" presId="urn:microsoft.com/office/officeart/2005/8/layout/funnel1"/>
    <dgm:cxn modelId="{CEC247BF-E998-4EE5-AB2B-9733D26DB780}" type="presParOf" srcId="{812C62B1-1491-4FAD-9095-B27553663389}" destId="{85C75943-323F-483F-8A67-E314D1DE6896}" srcOrd="6" destOrd="0" presId="urn:microsoft.com/office/officeart/2005/8/layout/funne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187DF19-7B0F-411E-9265-BEE7069710A0}" type="doc">
      <dgm:prSet loTypeId="urn:microsoft.com/office/officeart/2005/8/layout/default" loCatId="list" qsTypeId="urn:microsoft.com/office/officeart/2005/8/quickstyle/simple1" qsCatId="simple" csTypeId="urn:microsoft.com/office/officeart/2005/8/colors/accent1_2" csCatId="accent1" phldr="0"/>
      <dgm:spPr/>
      <dgm:t>
        <a:bodyPr/>
        <a:lstStyle/>
        <a:p>
          <a:endParaRPr lang="ru-RU"/>
        </a:p>
      </dgm:t>
    </dgm:pt>
    <dgm:pt modelId="{28ECA0B3-B41D-447E-B77B-782D2396226F}" type="pres">
      <dgm:prSet presAssocID="{8187DF19-7B0F-411E-9265-BEE7069710A0}" presName="diagram" presStyleCnt="0">
        <dgm:presLayoutVars>
          <dgm:dir/>
          <dgm:resizeHandles val="exact"/>
        </dgm:presLayoutVars>
      </dgm:prSet>
      <dgm:spPr/>
    </dgm:pt>
  </dgm:ptLst>
  <dgm:cxnLst>
    <dgm:cxn modelId="{3F937978-F929-4BE2-9B9F-B638AAAEF84C}" type="presOf" srcId="{8187DF19-7B0F-411E-9265-BEE7069710A0}" destId="{28ECA0B3-B41D-447E-B77B-782D2396226F}"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53A87D-6042-4450-9396-3E3C23393DCE}">
      <dsp:nvSpPr>
        <dsp:cNvPr id="0" name=""/>
        <dsp:cNvSpPr/>
      </dsp:nvSpPr>
      <dsp:spPr>
        <a:xfrm>
          <a:off x="1041007" y="204455"/>
          <a:ext cx="3130518" cy="1087187"/>
        </a:xfrm>
        <a:prstGeom prst="ellipse">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AA53C35-76A6-4DB4-96B3-E15F846741EF}">
      <dsp:nvSpPr>
        <dsp:cNvPr id="0" name=""/>
        <dsp:cNvSpPr/>
      </dsp:nvSpPr>
      <dsp:spPr>
        <a:xfrm>
          <a:off x="2307775" y="2888450"/>
          <a:ext cx="606689" cy="388281"/>
        </a:xfrm>
        <a:prstGeom prst="downArrow">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453598-F553-4628-9190-CD675BC1A617}">
      <dsp:nvSpPr>
        <dsp:cNvPr id="0" name=""/>
        <dsp:cNvSpPr/>
      </dsp:nvSpPr>
      <dsp:spPr>
        <a:xfrm>
          <a:off x="1155064" y="3270665"/>
          <a:ext cx="2912110" cy="541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ru-RU" sz="2400" b="1" i="1" kern="12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ՇՏԱՊ </a:t>
          </a:r>
          <a:r>
            <a:rPr lang="en-US" sz="2400" b="1" i="1" kern="12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ru-RU" sz="2400" b="1" i="1" kern="12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1155064" y="3270665"/>
        <a:ext cx="2912110" cy="541164"/>
      </dsp:txXfrm>
    </dsp:sp>
    <dsp:sp modelId="{EB739B11-B1A9-4AB0-B1F2-8342DDEB4B08}">
      <dsp:nvSpPr>
        <dsp:cNvPr id="0" name=""/>
        <dsp:cNvSpPr/>
      </dsp:nvSpPr>
      <dsp:spPr>
        <a:xfrm>
          <a:off x="2179156" y="1375608"/>
          <a:ext cx="1092041" cy="1092041"/>
        </a:xfrm>
        <a:prstGeom prst="ellipse">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Long time for new drugs creation</a:t>
          </a:r>
          <a:endParaRPr lang="ru-RU" sz="1300" kern="1200" dirty="0"/>
        </a:p>
      </dsp:txBody>
      <dsp:txXfrm>
        <a:off x="2339082" y="1535534"/>
        <a:ext cx="772189" cy="772189"/>
      </dsp:txXfrm>
    </dsp:sp>
    <dsp:sp modelId="{473F204E-904A-4EB9-9092-AF444A481C7E}">
      <dsp:nvSpPr>
        <dsp:cNvPr id="0" name=""/>
        <dsp:cNvSpPr/>
      </dsp:nvSpPr>
      <dsp:spPr>
        <a:xfrm>
          <a:off x="1308777" y="470746"/>
          <a:ext cx="1269967" cy="1263218"/>
        </a:xfrm>
        <a:prstGeom prst="ellipse">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Very toxic drugs</a:t>
          </a:r>
          <a:endParaRPr lang="ru-RU" sz="13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1494759" y="655740"/>
        <a:ext cx="898003" cy="893230"/>
      </dsp:txXfrm>
    </dsp:sp>
    <dsp:sp modelId="{C67DD741-4832-46AE-9ABF-564CDC55B93E}">
      <dsp:nvSpPr>
        <dsp:cNvPr id="0" name=""/>
        <dsp:cNvSpPr/>
      </dsp:nvSpPr>
      <dsp:spPr>
        <a:xfrm>
          <a:off x="2377555" y="217591"/>
          <a:ext cx="1299725" cy="1262978"/>
        </a:xfrm>
        <a:prstGeom prst="ellipse">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Ineffective drugs</a:t>
          </a:r>
          <a:endParaRPr lang="ru-RU" sz="14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2567895" y="402550"/>
        <a:ext cx="919045" cy="893060"/>
      </dsp:txXfrm>
    </dsp:sp>
    <dsp:sp modelId="{85C75943-323F-483F-8A67-E314D1DE6896}">
      <dsp:nvSpPr>
        <dsp:cNvPr id="0" name=""/>
        <dsp:cNvSpPr/>
      </dsp:nvSpPr>
      <dsp:spPr>
        <a:xfrm>
          <a:off x="912388" y="124309"/>
          <a:ext cx="3397462" cy="2717969"/>
        </a:xfrm>
        <a:prstGeom prst="funnel">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3E6D40-94D4-456A-9C2C-61D3C623EE42}" type="datetimeFigureOut">
              <a:rPr lang="ru-RU" smtClean="0"/>
              <a:t>12.05.2026</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95AB50-3CAD-4DE8-9BF6-740E5F39470A}" type="slidenum">
              <a:rPr lang="ru-RU" smtClean="0"/>
              <a:t>‹#›</a:t>
            </a:fld>
            <a:endParaRPr lang="ru-RU"/>
          </a:p>
        </p:txBody>
      </p:sp>
    </p:spTree>
    <p:extLst>
      <p:ext uri="{BB962C8B-B14F-4D97-AF65-F5344CB8AC3E}">
        <p14:creationId xmlns:p14="http://schemas.microsoft.com/office/powerpoint/2010/main" val="41990512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7C95AB50-3CAD-4DE8-9BF6-740E5F39470A}" type="slidenum">
              <a:rPr lang="ru-RU" smtClean="0"/>
              <a:t>3</a:t>
            </a:fld>
            <a:endParaRPr lang="ru-RU"/>
          </a:p>
        </p:txBody>
      </p:sp>
    </p:spTree>
    <p:extLst>
      <p:ext uri="{BB962C8B-B14F-4D97-AF65-F5344CB8AC3E}">
        <p14:creationId xmlns:p14="http://schemas.microsoft.com/office/powerpoint/2010/main" val="607719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7C95AB50-3CAD-4DE8-9BF6-740E5F39470A}" type="slidenum">
              <a:rPr lang="ru-RU" smtClean="0"/>
              <a:t>5</a:t>
            </a:fld>
            <a:endParaRPr lang="ru-RU"/>
          </a:p>
        </p:txBody>
      </p:sp>
    </p:spTree>
    <p:extLst>
      <p:ext uri="{BB962C8B-B14F-4D97-AF65-F5344CB8AC3E}">
        <p14:creationId xmlns:p14="http://schemas.microsoft.com/office/powerpoint/2010/main" val="6077193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D5CB5F9-70DC-496E-A307-1F8A594C704A}" type="slidenum">
              <a:rPr lang="en-US" altLang="ru-RU" smtClean="0"/>
              <a:pPr>
                <a:spcBef>
                  <a:spcPct val="0"/>
                </a:spcBef>
              </a:pPr>
              <a:t>11</a:t>
            </a:fld>
            <a:endParaRPr lang="en-US" altLang="ru-RU"/>
          </a:p>
        </p:txBody>
      </p:sp>
    </p:spTree>
    <p:extLst>
      <p:ext uri="{BB962C8B-B14F-4D97-AF65-F5344CB8AC3E}">
        <p14:creationId xmlns:p14="http://schemas.microsoft.com/office/powerpoint/2010/main" val="6371578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6" name="Google Shape;166;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Times New Roman"/>
              <a:buNone/>
            </a:pPr>
            <a:r>
              <a:rPr lang="en-US" sz="1800">
                <a:latin typeface="Times New Roman"/>
                <a:ea typeface="Times New Roman"/>
                <a:cs typeface="Times New Roman"/>
                <a:sym typeface="Times New Roman"/>
              </a:rPr>
              <a:t>A necessary criterion for biogenic NPs synthesis is the extracts high ARA, therefore, based on our previous research results, aqueous, 50%, 96% ethanol extracts of </a:t>
            </a:r>
            <a:r>
              <a:rPr lang="en-US" sz="1800" i="1">
                <a:latin typeface="Times New Roman"/>
                <a:ea typeface="Times New Roman"/>
                <a:cs typeface="Times New Roman"/>
                <a:sym typeface="Times New Roman"/>
              </a:rPr>
              <a:t>O. basilicum</a:t>
            </a:r>
            <a:r>
              <a:rPr lang="en-US" sz="1800">
                <a:latin typeface="Times New Roman"/>
                <a:ea typeface="Times New Roman"/>
                <a:cs typeface="Times New Roman"/>
                <a:sym typeface="Times New Roman"/>
              </a:rPr>
              <a:t> were selected for the synthesis of biogenic NPs [13]. The radical neutralizing activity of all </a:t>
            </a:r>
            <a:r>
              <a:rPr lang="en-US" sz="1800" i="1">
                <a:latin typeface="Times New Roman"/>
                <a:ea typeface="Times New Roman"/>
                <a:cs typeface="Times New Roman"/>
                <a:sym typeface="Times New Roman"/>
              </a:rPr>
              <a:t>O. basilicum</a:t>
            </a:r>
            <a:r>
              <a:rPr lang="en-US" sz="1800">
                <a:latin typeface="Times New Roman"/>
                <a:ea typeface="Times New Roman"/>
                <a:cs typeface="Times New Roman"/>
                <a:sym typeface="Times New Roman"/>
              </a:rPr>
              <a:t> extracts showed a dose-dependent character (Fig.1). From the study of basil’s dried leaves antiradical activity results it is clear that all extracts have a high ARA, which is most pronounced in 50% ethanolic extract of </a:t>
            </a:r>
            <a:r>
              <a:rPr lang="en-US" sz="1800" i="1">
                <a:latin typeface="Times New Roman"/>
                <a:ea typeface="Times New Roman"/>
                <a:cs typeface="Times New Roman"/>
                <a:sym typeface="Times New Roman"/>
              </a:rPr>
              <a:t>O. basilicum</a:t>
            </a:r>
            <a:r>
              <a:rPr lang="en-US" sz="1800">
                <a:latin typeface="Times New Roman"/>
                <a:ea typeface="Times New Roman"/>
                <a:cs typeface="Times New Roman"/>
                <a:sym typeface="Times New Roman"/>
              </a:rPr>
              <a:t>. Aqueous and 96% ethanolic extracts were less active. Synthesis and stabilization of biogenic NPs was carried out with those extracts.</a:t>
            </a:r>
            <a:endParaRPr/>
          </a:p>
          <a:p>
            <a:pPr marL="0" marR="0" lvl="0" indent="0" algn="l" rtl="0">
              <a:lnSpc>
                <a:spcPct val="100000"/>
              </a:lnSpc>
              <a:spcBef>
                <a:spcPts val="0"/>
              </a:spcBef>
              <a:spcAft>
                <a:spcPts val="0"/>
              </a:spcAft>
              <a:buClr>
                <a:schemeClr val="dk1"/>
              </a:buClr>
              <a:buSzPts val="1800"/>
              <a:buFont typeface="Times New Roman"/>
              <a:buNone/>
            </a:pPr>
            <a:r>
              <a:rPr lang="en-US" sz="1800">
                <a:latin typeface="Times New Roman"/>
                <a:ea typeface="Times New Roman"/>
                <a:cs typeface="Times New Roman"/>
                <a:sym typeface="Times New Roman"/>
              </a:rPr>
              <a:t>During the biogenic synthesis the reaction mixture becomes from transparent to brown, which initially confirms that synthesis is done correctly. The SEM analysis confirm, that NPs belong to Fe</a:t>
            </a:r>
            <a:r>
              <a:rPr lang="en-US" sz="1800" baseline="-25000">
                <a:latin typeface="Times New Roman"/>
                <a:ea typeface="Times New Roman"/>
                <a:cs typeface="Times New Roman"/>
                <a:sym typeface="Times New Roman"/>
              </a:rPr>
              <a:t>3</a:t>
            </a:r>
            <a:r>
              <a:rPr lang="en-US" sz="1800">
                <a:latin typeface="Times New Roman"/>
                <a:ea typeface="Times New Roman"/>
                <a:cs typeface="Times New Roman"/>
                <a:sym typeface="Times New Roman"/>
              </a:rPr>
              <a:t>O</a:t>
            </a:r>
            <a:r>
              <a:rPr lang="en-US" sz="1800" baseline="-25000">
                <a:latin typeface="Times New Roman"/>
                <a:ea typeface="Times New Roman"/>
                <a:cs typeface="Times New Roman"/>
                <a:sym typeface="Times New Roman"/>
              </a:rPr>
              <a:t>4</a:t>
            </a:r>
            <a:r>
              <a:rPr lang="en-US" sz="1800">
                <a:latin typeface="Times New Roman"/>
                <a:ea typeface="Times New Roman"/>
                <a:cs typeface="Times New Roman"/>
                <a:sym typeface="Times New Roman"/>
              </a:rPr>
              <a:t> type, have single-crystalline structure and average core size 10-15 nm. </a:t>
            </a:r>
            <a:endParaRPr/>
          </a:p>
          <a:p>
            <a:pPr marL="0" marR="0" lvl="0" indent="0" algn="l" rtl="0">
              <a:lnSpc>
                <a:spcPct val="100000"/>
              </a:lnSpc>
              <a:spcBef>
                <a:spcPts val="0"/>
              </a:spcBef>
              <a:spcAft>
                <a:spcPts val="0"/>
              </a:spcAft>
              <a:buClr>
                <a:schemeClr val="dk1"/>
              </a:buClr>
              <a:buSzPts val="1800"/>
              <a:buFont typeface="Calibri"/>
              <a:buNone/>
            </a:pPr>
            <a:endParaRPr sz="1800">
              <a:latin typeface="Times New Roman"/>
              <a:ea typeface="Times New Roman"/>
              <a:cs typeface="Times New Roman"/>
              <a:sym typeface="Times New Roman"/>
            </a:endParaRPr>
          </a:p>
          <a:p>
            <a:pPr marL="0" lvl="0" indent="0" algn="l" rtl="0">
              <a:spcBef>
                <a:spcPts val="0"/>
              </a:spcBef>
              <a:spcAft>
                <a:spcPts val="0"/>
              </a:spcAft>
              <a:buNone/>
            </a:pPr>
            <a:endParaRPr/>
          </a:p>
        </p:txBody>
      </p:sp>
      <p:sp>
        <p:nvSpPr>
          <p:cNvPr id="167" name="Google Shape;167;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15</a:t>
            </a:fld>
            <a:endParaRPr/>
          </a:p>
        </p:txBody>
      </p:sp>
    </p:spTree>
    <p:extLst>
      <p:ext uri="{BB962C8B-B14F-4D97-AF65-F5344CB8AC3E}">
        <p14:creationId xmlns:p14="http://schemas.microsoft.com/office/powerpoint/2010/main" val="2229554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7" name="Google Shape;177;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Times New Roman"/>
              <a:buNone/>
            </a:pPr>
            <a:r>
              <a:rPr lang="en-US" sz="1800">
                <a:latin typeface="Times New Roman"/>
                <a:ea typeface="Times New Roman"/>
                <a:cs typeface="Times New Roman"/>
                <a:sym typeface="Times New Roman"/>
              </a:rPr>
              <a:t>All NPs, regardless from synthesis method (chemical or biological), showed paramagnetic properties. </a:t>
            </a:r>
            <a:endParaRPr/>
          </a:p>
          <a:p>
            <a:pPr marL="0" lvl="0" indent="0" algn="l" rtl="0">
              <a:spcBef>
                <a:spcPts val="0"/>
              </a:spcBef>
              <a:spcAft>
                <a:spcPts val="0"/>
              </a:spcAft>
              <a:buNone/>
            </a:pPr>
            <a:endParaRPr/>
          </a:p>
        </p:txBody>
      </p:sp>
      <p:sp>
        <p:nvSpPr>
          <p:cNvPr id="178" name="Google Shape;178;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16</a:t>
            </a:fld>
            <a:endParaRPr/>
          </a:p>
        </p:txBody>
      </p:sp>
    </p:spTree>
    <p:extLst>
      <p:ext uri="{BB962C8B-B14F-4D97-AF65-F5344CB8AC3E}">
        <p14:creationId xmlns:p14="http://schemas.microsoft.com/office/powerpoint/2010/main" val="11781168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3" name="Google Shape;193;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The cytotoxicity of biogenic and chemical Fe3O4 NPs was tested on gram negative E. coli DSM 1116 strain and gram-positive S. aureus MDC5233 strain by disk-diffusion meth-od. Extract stabilized biogenic and chemical Fe3O4 NPs in the concentrations of 150 µM didn’t show cytotoxic effect on E. coli DSM 1116 strain. It was also revealed that all Fe3O4 NPs, regardless of the synthesis method at a maxi-mum concentration of 150 µM, did not show antibacterial effects against S. aureus MDC5233, while positive control (O. basilicum 50 % ethanolic extract) showed cytotoxic properties, regardless the fact, that NPs stabilized with H. perforatum 50 % ethanolic extract does not show cytotoxic properties. </a:t>
            </a:r>
            <a:endParaRPr/>
          </a:p>
        </p:txBody>
      </p:sp>
      <p:sp>
        <p:nvSpPr>
          <p:cNvPr id="194" name="Google Shape;194;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18</a:t>
            </a:fld>
            <a:endParaRPr/>
          </a:p>
        </p:txBody>
      </p:sp>
    </p:spTree>
    <p:extLst>
      <p:ext uri="{BB962C8B-B14F-4D97-AF65-F5344CB8AC3E}">
        <p14:creationId xmlns:p14="http://schemas.microsoft.com/office/powerpoint/2010/main" val="28552638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BEA5D03-1CCF-43AB-A233-24F500017509}"/>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4BCC6748-C350-4EAE-85C9-D2C3B8D4294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F169C97B-8B21-44DF-B289-99B7F21AA0AB}"/>
              </a:ext>
            </a:extLst>
          </p:cNvPr>
          <p:cNvSpPr>
            <a:spLocks noGrp="1"/>
          </p:cNvSpPr>
          <p:nvPr>
            <p:ph type="dt" sz="half" idx="10"/>
          </p:nvPr>
        </p:nvSpPr>
        <p:spPr/>
        <p:txBody>
          <a:bodyPr/>
          <a:lstStyle/>
          <a:p>
            <a:fld id="{ADF5F507-A009-40D1-A533-E10289E70EA7}" type="datetimeFigureOut">
              <a:rPr lang="ru-RU" smtClean="0"/>
              <a:t>12.05.2026</a:t>
            </a:fld>
            <a:endParaRPr lang="ru-RU"/>
          </a:p>
        </p:txBody>
      </p:sp>
      <p:sp>
        <p:nvSpPr>
          <p:cNvPr id="5" name="Нижний колонтитул 4">
            <a:extLst>
              <a:ext uri="{FF2B5EF4-FFF2-40B4-BE49-F238E27FC236}">
                <a16:creationId xmlns:a16="http://schemas.microsoft.com/office/drawing/2014/main" id="{70DC2F71-7D71-4A1A-B378-5C95D7587035}"/>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642C4C29-80AE-4BAA-AAFC-5FDB9E143326}"/>
              </a:ext>
            </a:extLst>
          </p:cNvPr>
          <p:cNvSpPr>
            <a:spLocks noGrp="1"/>
          </p:cNvSpPr>
          <p:nvPr>
            <p:ph type="sldNum" sz="quarter" idx="12"/>
          </p:nvPr>
        </p:nvSpPr>
        <p:spPr/>
        <p:txBody>
          <a:bodyPr/>
          <a:lstStyle/>
          <a:p>
            <a:fld id="{A1300268-DDF9-4A47-BBFB-3444881AA330}" type="slidenum">
              <a:rPr lang="ru-RU" smtClean="0"/>
              <a:t>‹#›</a:t>
            </a:fld>
            <a:endParaRPr lang="ru-RU"/>
          </a:p>
        </p:txBody>
      </p:sp>
    </p:spTree>
    <p:extLst>
      <p:ext uri="{BB962C8B-B14F-4D97-AF65-F5344CB8AC3E}">
        <p14:creationId xmlns:p14="http://schemas.microsoft.com/office/powerpoint/2010/main" val="2631589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3ABB030-1A20-4A04-A06C-6F40751BEB1A}"/>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CAC9B83B-C698-4083-B0D2-200654DA9A43}"/>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71E6E33-EF60-40A0-B0DE-4CAAACAD65E8}"/>
              </a:ext>
            </a:extLst>
          </p:cNvPr>
          <p:cNvSpPr>
            <a:spLocks noGrp="1"/>
          </p:cNvSpPr>
          <p:nvPr>
            <p:ph type="dt" sz="half" idx="10"/>
          </p:nvPr>
        </p:nvSpPr>
        <p:spPr/>
        <p:txBody>
          <a:bodyPr/>
          <a:lstStyle/>
          <a:p>
            <a:fld id="{ADF5F507-A009-40D1-A533-E10289E70EA7}" type="datetimeFigureOut">
              <a:rPr lang="ru-RU" smtClean="0"/>
              <a:t>12.05.2026</a:t>
            </a:fld>
            <a:endParaRPr lang="ru-RU"/>
          </a:p>
        </p:txBody>
      </p:sp>
      <p:sp>
        <p:nvSpPr>
          <p:cNvPr id="5" name="Нижний колонтитул 4">
            <a:extLst>
              <a:ext uri="{FF2B5EF4-FFF2-40B4-BE49-F238E27FC236}">
                <a16:creationId xmlns:a16="http://schemas.microsoft.com/office/drawing/2014/main" id="{0173AC33-92D6-48A4-BB61-A72C196E19E3}"/>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6F97194F-0FF3-4EDB-BEF0-9D48144ACAE0}"/>
              </a:ext>
            </a:extLst>
          </p:cNvPr>
          <p:cNvSpPr>
            <a:spLocks noGrp="1"/>
          </p:cNvSpPr>
          <p:nvPr>
            <p:ph type="sldNum" sz="quarter" idx="12"/>
          </p:nvPr>
        </p:nvSpPr>
        <p:spPr/>
        <p:txBody>
          <a:bodyPr/>
          <a:lstStyle/>
          <a:p>
            <a:fld id="{A1300268-DDF9-4A47-BBFB-3444881AA330}" type="slidenum">
              <a:rPr lang="ru-RU" smtClean="0"/>
              <a:t>‹#›</a:t>
            </a:fld>
            <a:endParaRPr lang="ru-RU"/>
          </a:p>
        </p:txBody>
      </p:sp>
    </p:spTree>
    <p:extLst>
      <p:ext uri="{BB962C8B-B14F-4D97-AF65-F5344CB8AC3E}">
        <p14:creationId xmlns:p14="http://schemas.microsoft.com/office/powerpoint/2010/main" val="23952092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87AD553-A1BA-499F-B7E5-B2BE1F4B79EA}"/>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0146337B-8464-4969-A439-3164E3E3E4F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F4D44818-C67E-451A-8F70-81390EF7CBDF}"/>
              </a:ext>
            </a:extLst>
          </p:cNvPr>
          <p:cNvSpPr>
            <a:spLocks noGrp="1"/>
          </p:cNvSpPr>
          <p:nvPr>
            <p:ph type="dt" sz="half" idx="10"/>
          </p:nvPr>
        </p:nvSpPr>
        <p:spPr/>
        <p:txBody>
          <a:bodyPr/>
          <a:lstStyle/>
          <a:p>
            <a:fld id="{ADF5F507-A009-40D1-A533-E10289E70EA7}" type="datetimeFigureOut">
              <a:rPr lang="ru-RU" smtClean="0"/>
              <a:t>12.05.2026</a:t>
            </a:fld>
            <a:endParaRPr lang="ru-RU"/>
          </a:p>
        </p:txBody>
      </p:sp>
      <p:sp>
        <p:nvSpPr>
          <p:cNvPr id="5" name="Нижний колонтитул 4">
            <a:extLst>
              <a:ext uri="{FF2B5EF4-FFF2-40B4-BE49-F238E27FC236}">
                <a16:creationId xmlns:a16="http://schemas.microsoft.com/office/drawing/2014/main" id="{5BE0C4A9-08E6-4BFC-A61B-B9EAF1989955}"/>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CFD4B294-DDDA-4B63-83CD-3108D5679D25}"/>
              </a:ext>
            </a:extLst>
          </p:cNvPr>
          <p:cNvSpPr>
            <a:spLocks noGrp="1"/>
          </p:cNvSpPr>
          <p:nvPr>
            <p:ph type="sldNum" sz="quarter" idx="12"/>
          </p:nvPr>
        </p:nvSpPr>
        <p:spPr/>
        <p:txBody>
          <a:bodyPr/>
          <a:lstStyle/>
          <a:p>
            <a:fld id="{A1300268-DDF9-4A47-BBFB-3444881AA330}" type="slidenum">
              <a:rPr lang="ru-RU" smtClean="0"/>
              <a:t>‹#›</a:t>
            </a:fld>
            <a:endParaRPr lang="ru-RU"/>
          </a:p>
        </p:txBody>
      </p:sp>
    </p:spTree>
    <p:extLst>
      <p:ext uri="{BB962C8B-B14F-4D97-AF65-F5344CB8AC3E}">
        <p14:creationId xmlns:p14="http://schemas.microsoft.com/office/powerpoint/2010/main" val="13318138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39302D8-E0E1-4FAB-9C9E-6DF0260664CE}"/>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D3A0B2AE-24B0-4169-B5F4-12C06A5A02F2}"/>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B9076F66-7D09-4739-B02E-2CA8162FD59A}"/>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5E640A21-D4CC-4E3C-B525-43F45F1EE05A}"/>
              </a:ext>
            </a:extLst>
          </p:cNvPr>
          <p:cNvSpPr>
            <a:spLocks noGrp="1"/>
          </p:cNvSpPr>
          <p:nvPr>
            <p:ph type="dt" sz="half" idx="10"/>
          </p:nvPr>
        </p:nvSpPr>
        <p:spPr/>
        <p:txBody>
          <a:bodyPr/>
          <a:lstStyle/>
          <a:p>
            <a:fld id="{ADF5F507-A009-40D1-A533-E10289E70EA7}" type="datetimeFigureOut">
              <a:rPr lang="ru-RU" smtClean="0"/>
              <a:t>12.05.2026</a:t>
            </a:fld>
            <a:endParaRPr lang="ru-RU"/>
          </a:p>
        </p:txBody>
      </p:sp>
      <p:sp>
        <p:nvSpPr>
          <p:cNvPr id="6" name="Нижний колонтитул 5">
            <a:extLst>
              <a:ext uri="{FF2B5EF4-FFF2-40B4-BE49-F238E27FC236}">
                <a16:creationId xmlns:a16="http://schemas.microsoft.com/office/drawing/2014/main" id="{980E29F9-E408-46EA-A16D-DC586210F12E}"/>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84FB68D9-F075-4E69-9F0A-4A67EEEC95AA}"/>
              </a:ext>
            </a:extLst>
          </p:cNvPr>
          <p:cNvSpPr>
            <a:spLocks noGrp="1"/>
          </p:cNvSpPr>
          <p:nvPr>
            <p:ph type="sldNum" sz="quarter" idx="12"/>
          </p:nvPr>
        </p:nvSpPr>
        <p:spPr/>
        <p:txBody>
          <a:bodyPr/>
          <a:lstStyle/>
          <a:p>
            <a:fld id="{A1300268-DDF9-4A47-BBFB-3444881AA330}" type="slidenum">
              <a:rPr lang="ru-RU" smtClean="0"/>
              <a:t>‹#›</a:t>
            </a:fld>
            <a:endParaRPr lang="ru-RU"/>
          </a:p>
        </p:txBody>
      </p:sp>
    </p:spTree>
    <p:extLst>
      <p:ext uri="{BB962C8B-B14F-4D97-AF65-F5344CB8AC3E}">
        <p14:creationId xmlns:p14="http://schemas.microsoft.com/office/powerpoint/2010/main" val="19614338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FCB3578-BBCE-4793-BEC7-A86C842844F8}"/>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CE905F48-F11D-48BC-BBD7-F24C7B7BEB4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93DBF25D-4CDD-45B8-9F28-0414D21F6DE8}"/>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BE2B4175-F192-40CA-9CF5-C3F09F6644F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1B32870A-6264-40BA-B1CA-47A215C96170}"/>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C42632A6-9C35-4095-9694-BCC6D5F84FE1}"/>
              </a:ext>
            </a:extLst>
          </p:cNvPr>
          <p:cNvSpPr>
            <a:spLocks noGrp="1"/>
          </p:cNvSpPr>
          <p:nvPr>
            <p:ph type="dt" sz="half" idx="10"/>
          </p:nvPr>
        </p:nvSpPr>
        <p:spPr/>
        <p:txBody>
          <a:bodyPr/>
          <a:lstStyle/>
          <a:p>
            <a:fld id="{ADF5F507-A009-40D1-A533-E10289E70EA7}" type="datetimeFigureOut">
              <a:rPr lang="ru-RU" smtClean="0"/>
              <a:t>12.05.2026</a:t>
            </a:fld>
            <a:endParaRPr lang="ru-RU"/>
          </a:p>
        </p:txBody>
      </p:sp>
      <p:sp>
        <p:nvSpPr>
          <p:cNvPr id="8" name="Нижний колонтитул 7">
            <a:extLst>
              <a:ext uri="{FF2B5EF4-FFF2-40B4-BE49-F238E27FC236}">
                <a16:creationId xmlns:a16="http://schemas.microsoft.com/office/drawing/2014/main" id="{CF6CC6B1-DDB1-4C24-BC12-84F84EB42E0E}"/>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FC93CA20-98D2-4733-9833-E2EA30DA516D}"/>
              </a:ext>
            </a:extLst>
          </p:cNvPr>
          <p:cNvSpPr>
            <a:spLocks noGrp="1"/>
          </p:cNvSpPr>
          <p:nvPr>
            <p:ph type="sldNum" sz="quarter" idx="12"/>
          </p:nvPr>
        </p:nvSpPr>
        <p:spPr/>
        <p:txBody>
          <a:bodyPr/>
          <a:lstStyle/>
          <a:p>
            <a:fld id="{A1300268-DDF9-4A47-BBFB-3444881AA330}" type="slidenum">
              <a:rPr lang="ru-RU" smtClean="0"/>
              <a:t>‹#›</a:t>
            </a:fld>
            <a:endParaRPr lang="ru-RU"/>
          </a:p>
        </p:txBody>
      </p:sp>
    </p:spTree>
    <p:extLst>
      <p:ext uri="{BB962C8B-B14F-4D97-AF65-F5344CB8AC3E}">
        <p14:creationId xmlns:p14="http://schemas.microsoft.com/office/powerpoint/2010/main" val="8804787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EFDFD8F-0BB7-4168-A0BE-AC8467D6676D}"/>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3E383917-F4AB-4FD9-8AF6-443BEB6D2BEA}"/>
              </a:ext>
            </a:extLst>
          </p:cNvPr>
          <p:cNvSpPr>
            <a:spLocks noGrp="1"/>
          </p:cNvSpPr>
          <p:nvPr>
            <p:ph type="dt" sz="half" idx="10"/>
          </p:nvPr>
        </p:nvSpPr>
        <p:spPr/>
        <p:txBody>
          <a:bodyPr/>
          <a:lstStyle/>
          <a:p>
            <a:fld id="{ADF5F507-A009-40D1-A533-E10289E70EA7}" type="datetimeFigureOut">
              <a:rPr lang="ru-RU" smtClean="0"/>
              <a:t>12.05.2026</a:t>
            </a:fld>
            <a:endParaRPr lang="ru-RU"/>
          </a:p>
        </p:txBody>
      </p:sp>
      <p:sp>
        <p:nvSpPr>
          <p:cNvPr id="4" name="Нижний колонтитул 3">
            <a:extLst>
              <a:ext uri="{FF2B5EF4-FFF2-40B4-BE49-F238E27FC236}">
                <a16:creationId xmlns:a16="http://schemas.microsoft.com/office/drawing/2014/main" id="{B3DC4146-E5FF-40FA-9FE6-6FD327B71D03}"/>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E1BCA083-8B25-4B69-8CAE-7DF51C5846BA}"/>
              </a:ext>
            </a:extLst>
          </p:cNvPr>
          <p:cNvSpPr>
            <a:spLocks noGrp="1"/>
          </p:cNvSpPr>
          <p:nvPr>
            <p:ph type="sldNum" sz="quarter" idx="12"/>
          </p:nvPr>
        </p:nvSpPr>
        <p:spPr/>
        <p:txBody>
          <a:bodyPr/>
          <a:lstStyle/>
          <a:p>
            <a:fld id="{A1300268-DDF9-4A47-BBFB-3444881AA330}" type="slidenum">
              <a:rPr lang="ru-RU" smtClean="0"/>
              <a:t>‹#›</a:t>
            </a:fld>
            <a:endParaRPr lang="ru-RU"/>
          </a:p>
        </p:txBody>
      </p:sp>
    </p:spTree>
    <p:extLst>
      <p:ext uri="{BB962C8B-B14F-4D97-AF65-F5344CB8AC3E}">
        <p14:creationId xmlns:p14="http://schemas.microsoft.com/office/powerpoint/2010/main" val="13134909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5B0A827D-9E82-400C-A843-4845F1256381}"/>
              </a:ext>
            </a:extLst>
          </p:cNvPr>
          <p:cNvSpPr>
            <a:spLocks noGrp="1"/>
          </p:cNvSpPr>
          <p:nvPr>
            <p:ph type="dt" sz="half" idx="10"/>
          </p:nvPr>
        </p:nvSpPr>
        <p:spPr/>
        <p:txBody>
          <a:bodyPr/>
          <a:lstStyle/>
          <a:p>
            <a:fld id="{ADF5F507-A009-40D1-A533-E10289E70EA7}" type="datetimeFigureOut">
              <a:rPr lang="ru-RU" smtClean="0"/>
              <a:t>12.05.2026</a:t>
            </a:fld>
            <a:endParaRPr lang="ru-RU"/>
          </a:p>
        </p:txBody>
      </p:sp>
      <p:sp>
        <p:nvSpPr>
          <p:cNvPr id="3" name="Нижний колонтитул 2">
            <a:extLst>
              <a:ext uri="{FF2B5EF4-FFF2-40B4-BE49-F238E27FC236}">
                <a16:creationId xmlns:a16="http://schemas.microsoft.com/office/drawing/2014/main" id="{5399ABCB-2176-4EFA-BA2B-00DFB6EBBA16}"/>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F2CF04EF-9CB3-4D06-B73C-12409109CC39}"/>
              </a:ext>
            </a:extLst>
          </p:cNvPr>
          <p:cNvSpPr>
            <a:spLocks noGrp="1"/>
          </p:cNvSpPr>
          <p:nvPr>
            <p:ph type="sldNum" sz="quarter" idx="12"/>
          </p:nvPr>
        </p:nvSpPr>
        <p:spPr/>
        <p:txBody>
          <a:bodyPr/>
          <a:lstStyle/>
          <a:p>
            <a:fld id="{A1300268-DDF9-4A47-BBFB-3444881AA330}" type="slidenum">
              <a:rPr lang="ru-RU" smtClean="0"/>
              <a:t>‹#›</a:t>
            </a:fld>
            <a:endParaRPr lang="ru-RU"/>
          </a:p>
        </p:txBody>
      </p:sp>
    </p:spTree>
    <p:extLst>
      <p:ext uri="{BB962C8B-B14F-4D97-AF65-F5344CB8AC3E}">
        <p14:creationId xmlns:p14="http://schemas.microsoft.com/office/powerpoint/2010/main" val="5858427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FA85C80-54D6-4458-94F3-73CB7E53CC91}"/>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5B47FE88-D303-4FB4-A72E-2E93ECF51A5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630B76B2-DAA8-40CA-A1AD-C737FDD903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E73BEB18-6DB3-49E1-B68F-BD70E6F22C2B}"/>
              </a:ext>
            </a:extLst>
          </p:cNvPr>
          <p:cNvSpPr>
            <a:spLocks noGrp="1"/>
          </p:cNvSpPr>
          <p:nvPr>
            <p:ph type="dt" sz="half" idx="10"/>
          </p:nvPr>
        </p:nvSpPr>
        <p:spPr/>
        <p:txBody>
          <a:bodyPr/>
          <a:lstStyle/>
          <a:p>
            <a:fld id="{ADF5F507-A009-40D1-A533-E10289E70EA7}" type="datetimeFigureOut">
              <a:rPr lang="ru-RU" smtClean="0"/>
              <a:t>12.05.2026</a:t>
            </a:fld>
            <a:endParaRPr lang="ru-RU"/>
          </a:p>
        </p:txBody>
      </p:sp>
      <p:sp>
        <p:nvSpPr>
          <p:cNvPr id="6" name="Нижний колонтитул 5">
            <a:extLst>
              <a:ext uri="{FF2B5EF4-FFF2-40B4-BE49-F238E27FC236}">
                <a16:creationId xmlns:a16="http://schemas.microsoft.com/office/drawing/2014/main" id="{E973017A-0F2C-4BB6-A149-7832C7ED4C6C}"/>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1B589EB9-631E-4070-A3CA-C0B6042964BE}"/>
              </a:ext>
            </a:extLst>
          </p:cNvPr>
          <p:cNvSpPr>
            <a:spLocks noGrp="1"/>
          </p:cNvSpPr>
          <p:nvPr>
            <p:ph type="sldNum" sz="quarter" idx="12"/>
          </p:nvPr>
        </p:nvSpPr>
        <p:spPr/>
        <p:txBody>
          <a:bodyPr/>
          <a:lstStyle/>
          <a:p>
            <a:fld id="{A1300268-DDF9-4A47-BBFB-3444881AA330}" type="slidenum">
              <a:rPr lang="ru-RU" smtClean="0"/>
              <a:t>‹#›</a:t>
            </a:fld>
            <a:endParaRPr lang="ru-RU"/>
          </a:p>
        </p:txBody>
      </p:sp>
    </p:spTree>
    <p:extLst>
      <p:ext uri="{BB962C8B-B14F-4D97-AF65-F5344CB8AC3E}">
        <p14:creationId xmlns:p14="http://schemas.microsoft.com/office/powerpoint/2010/main" val="5960338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118E72-87B9-4C85-82F2-DA58B9768637}"/>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9CF12251-0B2B-4744-8591-63C30EDFFF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19B67315-01F4-4DD6-A318-EABBAAEC1C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57D06CC5-6A67-4ADE-B9BE-D9984C2C87AB}"/>
              </a:ext>
            </a:extLst>
          </p:cNvPr>
          <p:cNvSpPr>
            <a:spLocks noGrp="1"/>
          </p:cNvSpPr>
          <p:nvPr>
            <p:ph type="dt" sz="half" idx="10"/>
          </p:nvPr>
        </p:nvSpPr>
        <p:spPr/>
        <p:txBody>
          <a:bodyPr/>
          <a:lstStyle/>
          <a:p>
            <a:fld id="{ADF5F507-A009-40D1-A533-E10289E70EA7}" type="datetimeFigureOut">
              <a:rPr lang="ru-RU" smtClean="0"/>
              <a:t>12.05.2026</a:t>
            </a:fld>
            <a:endParaRPr lang="ru-RU"/>
          </a:p>
        </p:txBody>
      </p:sp>
      <p:sp>
        <p:nvSpPr>
          <p:cNvPr id="6" name="Нижний колонтитул 5">
            <a:extLst>
              <a:ext uri="{FF2B5EF4-FFF2-40B4-BE49-F238E27FC236}">
                <a16:creationId xmlns:a16="http://schemas.microsoft.com/office/drawing/2014/main" id="{030E19A2-4C25-4084-8196-3AD97C948346}"/>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1DD51473-7D6A-416F-99CC-83E037CA0DEF}"/>
              </a:ext>
            </a:extLst>
          </p:cNvPr>
          <p:cNvSpPr>
            <a:spLocks noGrp="1"/>
          </p:cNvSpPr>
          <p:nvPr>
            <p:ph type="sldNum" sz="quarter" idx="12"/>
          </p:nvPr>
        </p:nvSpPr>
        <p:spPr/>
        <p:txBody>
          <a:bodyPr/>
          <a:lstStyle/>
          <a:p>
            <a:fld id="{A1300268-DDF9-4A47-BBFB-3444881AA330}" type="slidenum">
              <a:rPr lang="ru-RU" smtClean="0"/>
              <a:t>‹#›</a:t>
            </a:fld>
            <a:endParaRPr lang="ru-RU"/>
          </a:p>
        </p:txBody>
      </p:sp>
    </p:spTree>
    <p:extLst>
      <p:ext uri="{BB962C8B-B14F-4D97-AF65-F5344CB8AC3E}">
        <p14:creationId xmlns:p14="http://schemas.microsoft.com/office/powerpoint/2010/main" val="10372938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7E3E2D1-8B44-455B-B303-C5EE9F9D6BD9}"/>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5771C42-A10A-4A39-AB19-AE54EDEAA7CC}"/>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B3B9D831-0A11-40ED-90CC-46CFAE5B6596}"/>
              </a:ext>
            </a:extLst>
          </p:cNvPr>
          <p:cNvSpPr>
            <a:spLocks noGrp="1"/>
          </p:cNvSpPr>
          <p:nvPr>
            <p:ph type="dt" sz="half" idx="10"/>
          </p:nvPr>
        </p:nvSpPr>
        <p:spPr/>
        <p:txBody>
          <a:bodyPr/>
          <a:lstStyle/>
          <a:p>
            <a:fld id="{ADF5F507-A009-40D1-A533-E10289E70EA7}" type="datetimeFigureOut">
              <a:rPr lang="ru-RU" smtClean="0"/>
              <a:t>12.05.2026</a:t>
            </a:fld>
            <a:endParaRPr lang="ru-RU"/>
          </a:p>
        </p:txBody>
      </p:sp>
      <p:sp>
        <p:nvSpPr>
          <p:cNvPr id="5" name="Нижний колонтитул 4">
            <a:extLst>
              <a:ext uri="{FF2B5EF4-FFF2-40B4-BE49-F238E27FC236}">
                <a16:creationId xmlns:a16="http://schemas.microsoft.com/office/drawing/2014/main" id="{5B6BEC1D-405F-47A0-AD84-759795584A6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7FD49DF7-7C1B-4EA1-B4E3-46E014B466E2}"/>
              </a:ext>
            </a:extLst>
          </p:cNvPr>
          <p:cNvSpPr>
            <a:spLocks noGrp="1"/>
          </p:cNvSpPr>
          <p:nvPr>
            <p:ph type="sldNum" sz="quarter" idx="12"/>
          </p:nvPr>
        </p:nvSpPr>
        <p:spPr/>
        <p:txBody>
          <a:bodyPr/>
          <a:lstStyle/>
          <a:p>
            <a:fld id="{A1300268-DDF9-4A47-BBFB-3444881AA330}" type="slidenum">
              <a:rPr lang="ru-RU" smtClean="0"/>
              <a:t>‹#›</a:t>
            </a:fld>
            <a:endParaRPr lang="ru-RU"/>
          </a:p>
        </p:txBody>
      </p:sp>
    </p:spTree>
    <p:extLst>
      <p:ext uri="{BB962C8B-B14F-4D97-AF65-F5344CB8AC3E}">
        <p14:creationId xmlns:p14="http://schemas.microsoft.com/office/powerpoint/2010/main" val="14368960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CF503BAC-D8B9-40B1-9BFE-AB2CE5E0B8BE}"/>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5EEE8FFF-9F01-4993-81B1-DE0A3B26E65D}"/>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5C4145A-8CAD-4AB1-991D-F1404CE9FC46}"/>
              </a:ext>
            </a:extLst>
          </p:cNvPr>
          <p:cNvSpPr>
            <a:spLocks noGrp="1"/>
          </p:cNvSpPr>
          <p:nvPr>
            <p:ph type="dt" sz="half" idx="10"/>
          </p:nvPr>
        </p:nvSpPr>
        <p:spPr/>
        <p:txBody>
          <a:bodyPr/>
          <a:lstStyle/>
          <a:p>
            <a:fld id="{ADF5F507-A009-40D1-A533-E10289E70EA7}" type="datetimeFigureOut">
              <a:rPr lang="ru-RU" smtClean="0"/>
              <a:t>12.05.2026</a:t>
            </a:fld>
            <a:endParaRPr lang="ru-RU"/>
          </a:p>
        </p:txBody>
      </p:sp>
      <p:sp>
        <p:nvSpPr>
          <p:cNvPr id="5" name="Нижний колонтитул 4">
            <a:extLst>
              <a:ext uri="{FF2B5EF4-FFF2-40B4-BE49-F238E27FC236}">
                <a16:creationId xmlns:a16="http://schemas.microsoft.com/office/drawing/2014/main" id="{E9772B96-6E6A-49D9-A51B-B8A34E9829E6}"/>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B8B6A93C-0EA2-47EA-A99F-F33E73098181}"/>
              </a:ext>
            </a:extLst>
          </p:cNvPr>
          <p:cNvSpPr>
            <a:spLocks noGrp="1"/>
          </p:cNvSpPr>
          <p:nvPr>
            <p:ph type="sldNum" sz="quarter" idx="12"/>
          </p:nvPr>
        </p:nvSpPr>
        <p:spPr/>
        <p:txBody>
          <a:bodyPr/>
          <a:lstStyle/>
          <a:p>
            <a:fld id="{A1300268-DDF9-4A47-BBFB-3444881AA330}" type="slidenum">
              <a:rPr lang="ru-RU" smtClean="0"/>
              <a:t>‹#›</a:t>
            </a:fld>
            <a:endParaRPr lang="ru-RU"/>
          </a:p>
        </p:txBody>
      </p:sp>
    </p:spTree>
    <p:extLst>
      <p:ext uri="{BB962C8B-B14F-4D97-AF65-F5344CB8AC3E}">
        <p14:creationId xmlns:p14="http://schemas.microsoft.com/office/powerpoint/2010/main" val="12080679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Comparison_strap">
    <p:spTree>
      <p:nvGrpSpPr>
        <p:cNvPr id="1" name=""/>
        <p:cNvGrpSpPr/>
        <p:nvPr/>
      </p:nvGrpSpPr>
      <p:grpSpPr>
        <a:xfrm>
          <a:off x="0" y="0"/>
          <a:ext cx="0" cy="0"/>
          <a:chOff x="0" y="0"/>
          <a:chExt cx="0" cy="0"/>
        </a:xfrm>
      </p:grpSpPr>
      <p:sp>
        <p:nvSpPr>
          <p:cNvPr id="2" name="Title 1"/>
          <p:cNvSpPr>
            <a:spLocks noGrp="1"/>
          </p:cNvSpPr>
          <p:nvPr>
            <p:ph type="title"/>
          </p:nvPr>
        </p:nvSpPr>
        <p:spPr>
          <a:xfrm>
            <a:off x="478368" y="379333"/>
            <a:ext cx="10875433" cy="1029123"/>
          </a:xfrm>
        </p:spPr>
        <p:txBody>
          <a:bodyPr lIns="0"/>
          <a:lstStyle/>
          <a:p>
            <a:r>
              <a:rPr lang="en-US"/>
              <a:t>Click to edit Master title style</a:t>
            </a:r>
          </a:p>
        </p:txBody>
      </p:sp>
      <p:sp>
        <p:nvSpPr>
          <p:cNvPr id="4" name="Date Placeholder 3"/>
          <p:cNvSpPr>
            <a:spLocks noGrp="1"/>
          </p:cNvSpPr>
          <p:nvPr>
            <p:ph type="dt" sz="half" idx="10"/>
          </p:nvPr>
        </p:nvSpPr>
        <p:spPr/>
        <p:txBody>
          <a:bodyPr/>
          <a:lstStyle/>
          <a:p>
            <a:fld id="{15D482F5-FCB0-9F46-8C04-40F7FA32D031}" type="datetime1">
              <a:rPr lang="en-US" smtClean="0"/>
              <a:pPr/>
              <a:t>5/12/2026</a:t>
            </a:fld>
            <a:endParaRPr lang="en-US"/>
          </a:p>
        </p:txBody>
      </p:sp>
      <p:sp>
        <p:nvSpPr>
          <p:cNvPr id="7" name="Content Placeholder 2"/>
          <p:cNvSpPr>
            <a:spLocks noGrp="1"/>
          </p:cNvSpPr>
          <p:nvPr>
            <p:ph sz="half" idx="13"/>
          </p:nvPr>
        </p:nvSpPr>
        <p:spPr>
          <a:xfrm>
            <a:off x="824654" y="1422002"/>
            <a:ext cx="10529147" cy="46381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9" name="Group 8">
            <a:extLst>
              <a:ext uri="{FF2B5EF4-FFF2-40B4-BE49-F238E27FC236}">
                <a16:creationId xmlns:a16="http://schemas.microsoft.com/office/drawing/2014/main" id="{D55D0B82-0A63-4D4C-8AF7-C79792A68C4A}"/>
              </a:ext>
            </a:extLst>
          </p:cNvPr>
          <p:cNvGrpSpPr/>
          <p:nvPr userDrawn="1"/>
        </p:nvGrpSpPr>
        <p:grpSpPr>
          <a:xfrm>
            <a:off x="12000088" y="1"/>
            <a:ext cx="191912" cy="6857999"/>
            <a:chOff x="9000066" y="0"/>
            <a:chExt cx="143934" cy="5143499"/>
          </a:xfrm>
        </p:grpSpPr>
        <p:sp>
          <p:nvSpPr>
            <p:cNvPr id="10" name="Rectangle 9">
              <a:extLst>
                <a:ext uri="{FF2B5EF4-FFF2-40B4-BE49-F238E27FC236}">
                  <a16:creationId xmlns:a16="http://schemas.microsoft.com/office/drawing/2014/main" id="{37CC3C02-04A4-4CF1-9A0D-0CC1BED73BFF}"/>
                </a:ext>
              </a:extLst>
            </p:cNvPr>
            <p:cNvSpPr/>
            <p:nvPr/>
          </p:nvSpPr>
          <p:spPr>
            <a:xfrm flipH="1">
              <a:off x="9000066" y="0"/>
              <a:ext cx="143934" cy="2586681"/>
            </a:xfrm>
            <a:prstGeom prst="rect">
              <a:avLst/>
            </a:prstGeom>
            <a:solidFill>
              <a:srgbClr val="003C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1" name="Rectangle 10">
              <a:extLst>
                <a:ext uri="{FF2B5EF4-FFF2-40B4-BE49-F238E27FC236}">
                  <a16:creationId xmlns:a16="http://schemas.microsoft.com/office/drawing/2014/main" id="{FDD01AB6-2F35-436F-B1C8-838445DBC24A}"/>
                </a:ext>
              </a:extLst>
            </p:cNvPr>
            <p:cNvSpPr/>
            <p:nvPr/>
          </p:nvSpPr>
          <p:spPr>
            <a:xfrm flipH="1">
              <a:off x="9000066" y="1280160"/>
              <a:ext cx="143934" cy="1306521"/>
            </a:xfrm>
            <a:prstGeom prst="rect">
              <a:avLst/>
            </a:prstGeom>
            <a:solidFill>
              <a:srgbClr val="009B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2" name="Rectangle 11">
              <a:extLst>
                <a:ext uri="{FF2B5EF4-FFF2-40B4-BE49-F238E27FC236}">
                  <a16:creationId xmlns:a16="http://schemas.microsoft.com/office/drawing/2014/main" id="{8FE3B450-5372-44DC-8B57-7D39DBF276E4}"/>
                </a:ext>
              </a:extLst>
            </p:cNvPr>
            <p:cNvSpPr/>
            <p:nvPr/>
          </p:nvSpPr>
          <p:spPr>
            <a:xfrm flipH="1">
              <a:off x="9000066" y="2558569"/>
              <a:ext cx="143934" cy="1306521"/>
            </a:xfrm>
            <a:prstGeom prst="rect">
              <a:avLst/>
            </a:prstGeom>
            <a:solidFill>
              <a:srgbClr val="AA19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3" name="Rectangle 12">
              <a:extLst>
                <a:ext uri="{FF2B5EF4-FFF2-40B4-BE49-F238E27FC236}">
                  <a16:creationId xmlns:a16="http://schemas.microsoft.com/office/drawing/2014/main" id="{8090D630-2A6C-48D8-9A88-65A2A758853F}"/>
                </a:ext>
              </a:extLst>
            </p:cNvPr>
            <p:cNvSpPr/>
            <p:nvPr/>
          </p:nvSpPr>
          <p:spPr>
            <a:xfrm flipH="1">
              <a:off x="9000066" y="3836978"/>
              <a:ext cx="143934" cy="1306521"/>
            </a:xfrm>
            <a:prstGeom prst="rect">
              <a:avLst/>
            </a:prstGeom>
            <a:solidFill>
              <a:srgbClr val="3EBF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14" name="Footer Placeholder 4">
            <a:extLst>
              <a:ext uri="{FF2B5EF4-FFF2-40B4-BE49-F238E27FC236}">
                <a16:creationId xmlns:a16="http://schemas.microsoft.com/office/drawing/2014/main" id="{7AC91A4B-C048-43A5-A4A4-A3D2A7A0FF61}"/>
              </a:ext>
            </a:extLst>
          </p:cNvPr>
          <p:cNvSpPr txBox="1">
            <a:spLocks/>
          </p:cNvSpPr>
          <p:nvPr userDrawn="1"/>
        </p:nvSpPr>
        <p:spPr>
          <a:xfrm>
            <a:off x="4038600" y="6559117"/>
            <a:ext cx="4114800" cy="365125"/>
          </a:xfrm>
          <a:prstGeom prst="rect">
            <a:avLst/>
          </a:prstGeom>
        </p:spPr>
        <p:txBody>
          <a:bodyPr vert="horz" lIns="91440" tIns="45720" rIns="91440" bIns="45720" rtlCol="0" anchor="ctr"/>
          <a:lstStyle>
            <a:defPPr>
              <a:defRPr lang="fr-FR"/>
            </a:defPPr>
            <a:lvl1pPr marL="0" algn="ctr" defTabSz="914400" rtl="0" eaLnBrk="1" latinLnBrk="0" hangingPunct="1">
              <a:defRPr sz="1200" i="1" kern="1200">
                <a:solidFill>
                  <a:srgbClr val="003CA6"/>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a:solidFill>
                  <a:schemeClr val="tx1"/>
                </a:solidFill>
                <a:latin typeface="IQOS" panose="020B0506030501020303" pitchFamily="34" charset="-52"/>
              </a:rPr>
              <a:t>Strictly Confidential</a:t>
            </a:r>
          </a:p>
        </p:txBody>
      </p:sp>
      <p:sp>
        <p:nvSpPr>
          <p:cNvPr id="15" name="Slide Number Placeholder 5">
            <a:extLst>
              <a:ext uri="{FF2B5EF4-FFF2-40B4-BE49-F238E27FC236}">
                <a16:creationId xmlns:a16="http://schemas.microsoft.com/office/drawing/2014/main" id="{65859CD6-6837-430B-8239-69DA38B9DFFE}"/>
              </a:ext>
            </a:extLst>
          </p:cNvPr>
          <p:cNvSpPr txBox="1">
            <a:spLocks/>
          </p:cNvSpPr>
          <p:nvPr userDrawn="1"/>
        </p:nvSpPr>
        <p:spPr>
          <a:xfrm>
            <a:off x="9256888" y="6558059"/>
            <a:ext cx="2743200" cy="366183"/>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rgbClr val="003CA6"/>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0334B77-9073-B142-9C5D-E4C0AE21341F}" type="slidenum">
              <a:rPr lang="en-US" smtClean="0"/>
              <a:pPr/>
              <a:t>‹#›</a:t>
            </a:fld>
            <a:endParaRPr lang="en-US"/>
          </a:p>
        </p:txBody>
      </p:sp>
    </p:spTree>
    <p:extLst>
      <p:ext uri="{BB962C8B-B14F-4D97-AF65-F5344CB8AC3E}">
        <p14:creationId xmlns:p14="http://schemas.microsoft.com/office/powerpoint/2010/main" val="39342650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313CAB8-9741-47EC-8F66-8B39A6BD393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C622C03F-8F4A-425D-99AB-BEE0F45FD09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26548D1-45B4-4606-B2B4-86A5D890D0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F5F507-A009-40D1-A533-E10289E70EA7}" type="datetimeFigureOut">
              <a:rPr lang="ru-RU" smtClean="0"/>
              <a:t>12.05.2026</a:t>
            </a:fld>
            <a:endParaRPr lang="ru-RU"/>
          </a:p>
        </p:txBody>
      </p:sp>
      <p:sp>
        <p:nvSpPr>
          <p:cNvPr id="5" name="Нижний колонтитул 4">
            <a:extLst>
              <a:ext uri="{FF2B5EF4-FFF2-40B4-BE49-F238E27FC236}">
                <a16:creationId xmlns:a16="http://schemas.microsoft.com/office/drawing/2014/main" id="{0DA93931-BA1B-4A63-978E-6E129A6A1CE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DEF841F2-EB9A-4548-9B1B-24EA5F8FF1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300268-DDF9-4A47-BBFB-3444881AA330}" type="slidenum">
              <a:rPr lang="ru-RU" smtClean="0"/>
              <a:t>‹#›</a:t>
            </a:fld>
            <a:endParaRPr lang="ru-RU"/>
          </a:p>
        </p:txBody>
      </p:sp>
    </p:spTree>
    <p:extLst>
      <p:ext uri="{BB962C8B-B14F-4D97-AF65-F5344CB8AC3E}">
        <p14:creationId xmlns:p14="http://schemas.microsoft.com/office/powerpoint/2010/main" val="35360347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ashkhen.hovhannisyan@rau.am"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who.com/" TargetMode="External"/><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3.jpeg"/><Relationship Id="rId4" Type="http://schemas.openxmlformats.org/officeDocument/2006/relationships/hyperlink" Target="http://www.statista.com/" TargetMode="External"/></Relationships>
</file>

<file path=ppt/slides/_rels/slide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hyperlink" Target="https://www.linguamatics.com/" TargetMode="Externa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1.png"/></Relationships>
</file>

<file path=ppt/slides/_rels/slide5.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6.jp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hyperlink" Target="https://www.x-mol.com/paperRedirect/5790024" TargetMode="External"/><Relationship Id="rId4" Type="http://schemas.openxmlformats.org/officeDocument/2006/relationships/hyperlink" Target="https://www.x-mol.com/paper/journal/193?r_detail=5790024"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hyperlink" Target="https://doi.org/10.1007/s11051-010-0192-z" TargetMode="External"/><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4.png"/><Relationship Id="rId2" Type="http://schemas.openxmlformats.org/officeDocument/2006/relationships/diagramData" Target="../diagrams/data2.xml"/><Relationship Id="rId1" Type="http://schemas.openxmlformats.org/officeDocument/2006/relationships/slideLayout" Target="../slideLayouts/slideLayout1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hyperlink" Target="https://doi.org/10.1039/C9DT00459A" TargetMode="Externa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2.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31.png"/><Relationship Id="rId4" Type="http://schemas.openxmlformats.org/officeDocument/2006/relationships/image" Target="../media/image30.png"/></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35.png"/><Relationship Id="rId5" Type="http://schemas.openxmlformats.org/officeDocument/2006/relationships/image" Target="../media/image1.png"/><Relationship Id="rId4" Type="http://schemas.openxmlformats.org/officeDocument/2006/relationships/image" Target="../media/image34.png"/></Relationships>
</file>

<file path=ppt/slides/_rels/slide17.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svg"/><Relationship Id="rId7" Type="http://schemas.openxmlformats.org/officeDocument/2006/relationships/image" Target="../media/image41.png"/><Relationship Id="rId2" Type="http://schemas.openxmlformats.org/officeDocument/2006/relationships/image" Target="../media/image36.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18.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43.png"/><Relationship Id="rId7" Type="http://schemas.openxmlformats.org/officeDocument/2006/relationships/image" Target="../media/image45.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microsoft.com/office/2007/relationships/hdphoto" Target="../media/hdphoto2.wdp"/><Relationship Id="rId5" Type="http://schemas.openxmlformats.org/officeDocument/2006/relationships/image" Target="../media/image44.png"/><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image" Target="../media/image47.png"/><Relationship Id="rId7" Type="http://schemas.openxmlformats.org/officeDocument/2006/relationships/image" Target="../media/image49.jpeg"/><Relationship Id="rId2" Type="http://schemas.openxmlformats.org/officeDocument/2006/relationships/image" Target="../media/image46.png"/><Relationship Id="rId1" Type="http://schemas.openxmlformats.org/officeDocument/2006/relationships/slideLayout" Target="../slideLayouts/slideLayout7.xml"/><Relationship Id="rId6" Type="http://schemas.openxmlformats.org/officeDocument/2006/relationships/image" Target="../media/image1.png"/><Relationship Id="rId5" Type="http://schemas.openxmlformats.org/officeDocument/2006/relationships/hyperlink" Target="https://doi.org/10.1007/978-3-030-31866-6_101" TargetMode="External"/><Relationship Id="rId4" Type="http://schemas.openxmlformats.org/officeDocument/2006/relationships/image" Target="../media/image48.png"/><Relationship Id="rId9" Type="http://schemas.openxmlformats.org/officeDocument/2006/relationships/image" Target="../media/image51.png"/></Relationships>
</file>

<file path=ppt/slides/_rels/slide20.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3.png"/><Relationship Id="rId7" Type="http://schemas.openxmlformats.org/officeDocument/2006/relationships/image" Target="../media/image56.png"/><Relationship Id="rId2" Type="http://schemas.openxmlformats.org/officeDocument/2006/relationships/image" Target="../media/image52.png"/><Relationship Id="rId1" Type="http://schemas.openxmlformats.org/officeDocument/2006/relationships/slideLayout" Target="../slideLayouts/slideLayout7.xml"/><Relationship Id="rId6" Type="http://schemas.openxmlformats.org/officeDocument/2006/relationships/hyperlink" Target="https://doi.org/10.1007/978-3-030-31866-6_101" TargetMode="External"/><Relationship Id="rId5" Type="http://schemas.openxmlformats.org/officeDocument/2006/relationships/image" Target="../media/image55.tiff"/><Relationship Id="rId4" Type="http://schemas.openxmlformats.org/officeDocument/2006/relationships/image" Target="../media/image54.png"/></Relationships>
</file>

<file path=ppt/slides/_rels/slide2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2.png"/><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2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7.xml"/><Relationship Id="rId4" Type="http://schemas.openxmlformats.org/officeDocument/2006/relationships/image" Target="../media/image66.png"/></Relationships>
</file>

<file path=ppt/slides/_rels/slide25.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0.png"/><Relationship Id="rId1" Type="http://schemas.openxmlformats.org/officeDocument/2006/relationships/slideLayout" Target="../slideLayouts/slideLayout2.xml"/><Relationship Id="rId5" Type="http://schemas.openxmlformats.org/officeDocument/2006/relationships/image" Target="../media/image71.png"/><Relationship Id="rId4" Type="http://schemas.openxmlformats.org/officeDocument/2006/relationships/hyperlink" Target="https://doi.org/10.1007/978-3-030-31866-6_101"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2.xml"/><Relationship Id="rId4" Type="http://schemas.openxmlformats.org/officeDocument/2006/relationships/image" Target="../media/image74.png"/></Relationships>
</file>

<file path=ppt/slides/_rels/slide29.xml.rels><?xml version="1.0" encoding="UTF-8" standalone="yes"?>
<Relationships xmlns="http://schemas.openxmlformats.org/package/2006/relationships"><Relationship Id="rId3" Type="http://schemas.openxmlformats.org/officeDocument/2006/relationships/hyperlink" Target="https://doi.org/10.3389/fmicb.2018.01441" TargetMode="External"/><Relationship Id="rId2" Type="http://schemas.openxmlformats.org/officeDocument/2006/relationships/image" Target="../media/image75.jpe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0.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dx.doi.org/10.2174/0109298673312842241003111836" TargetMode="External"/><Relationship Id="rId2" Type="http://schemas.openxmlformats.org/officeDocument/2006/relationships/hyperlink" Target="https://doi.org/10.3762%2Fbjnano.15.125" TargetMode="External"/><Relationship Id="rId1" Type="http://schemas.openxmlformats.org/officeDocument/2006/relationships/slideLayout" Target="../slideLayouts/slideLayout2.xml"/><Relationship Id="rId4" Type="http://schemas.openxmlformats.org/officeDocument/2006/relationships/hyperlink" Target="https://doi.org/10.1201/9781003389460" TargetMode="External"/></Relationships>
</file>

<file path=ppt/slides/_rels/slide33.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9.png"/><Relationship Id="rId3" Type="http://schemas.openxmlformats.org/officeDocument/2006/relationships/image" Target="../media/image79.svg"/><Relationship Id="rId7" Type="http://schemas.openxmlformats.org/officeDocument/2006/relationships/image" Target="../media/image83.png"/><Relationship Id="rId12" Type="http://schemas.openxmlformats.org/officeDocument/2006/relationships/image" Target="../media/image88.png"/><Relationship Id="rId2" Type="http://schemas.openxmlformats.org/officeDocument/2006/relationships/image" Target="../media/image78.png"/><Relationship Id="rId16" Type="http://schemas.openxmlformats.org/officeDocument/2006/relationships/image" Target="../media/image92.png"/><Relationship Id="rId1" Type="http://schemas.openxmlformats.org/officeDocument/2006/relationships/slideLayout" Target="../slideLayouts/slideLayout7.xml"/><Relationship Id="rId6" Type="http://schemas.openxmlformats.org/officeDocument/2006/relationships/image" Target="../media/image82.png"/><Relationship Id="rId11" Type="http://schemas.openxmlformats.org/officeDocument/2006/relationships/image" Target="../media/image87.png"/><Relationship Id="rId5" Type="http://schemas.openxmlformats.org/officeDocument/2006/relationships/image" Target="../media/image81.png"/><Relationship Id="rId15" Type="http://schemas.openxmlformats.org/officeDocument/2006/relationships/image" Target="../media/image91.png"/><Relationship Id="rId10" Type="http://schemas.openxmlformats.org/officeDocument/2006/relationships/image" Target="../media/image86.png"/><Relationship Id="rId4" Type="http://schemas.openxmlformats.org/officeDocument/2006/relationships/image" Target="../media/image80.png"/><Relationship Id="rId9" Type="http://schemas.openxmlformats.org/officeDocument/2006/relationships/image" Target="../media/image85.png"/><Relationship Id="rId14" Type="http://schemas.openxmlformats.org/officeDocument/2006/relationships/image" Target="../media/image90.png"/></Relationships>
</file>

<file path=ppt/slides/_rels/slide34.xml.rels><?xml version="1.0" encoding="UTF-8" standalone="yes"?>
<Relationships xmlns="http://schemas.openxmlformats.org/package/2006/relationships"><Relationship Id="rId3" Type="http://schemas.openxmlformats.org/officeDocument/2006/relationships/image" Target="../media/image94.jpeg"/><Relationship Id="rId7" Type="http://schemas.openxmlformats.org/officeDocument/2006/relationships/image" Target="../media/image98.png"/><Relationship Id="rId2" Type="http://schemas.openxmlformats.org/officeDocument/2006/relationships/image" Target="../media/image93.jpeg"/><Relationship Id="rId1" Type="http://schemas.openxmlformats.org/officeDocument/2006/relationships/slideLayout" Target="../slideLayouts/slideLayout2.xml"/><Relationship Id="rId6" Type="http://schemas.openxmlformats.org/officeDocument/2006/relationships/image" Target="../media/image97.jpg"/><Relationship Id="rId5" Type="http://schemas.openxmlformats.org/officeDocument/2006/relationships/image" Target="../media/image96.jpg"/><Relationship Id="rId4" Type="http://schemas.openxmlformats.org/officeDocument/2006/relationships/image" Target="../media/image95.jpeg"/></Relationships>
</file>

<file path=ppt/slides/_rels/slide35.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8B65ED9-8FD5-4F9D-A1F5-10E4075C7254}"/>
              </a:ext>
            </a:extLst>
          </p:cNvPr>
          <p:cNvSpPr>
            <a:spLocks noGrp="1"/>
          </p:cNvSpPr>
          <p:nvPr>
            <p:ph type="ctrTitle"/>
          </p:nvPr>
        </p:nvSpPr>
        <p:spPr>
          <a:xfrm>
            <a:off x="346509" y="1268174"/>
            <a:ext cx="10967113" cy="2219354"/>
          </a:xfrm>
        </p:spPr>
        <p:txBody>
          <a:bodyPr>
            <a:normAutofit fontScale="90000"/>
          </a:bodyPr>
          <a:lstStyle/>
          <a:p>
            <a:r>
              <a:rPr lang="hy-AM" sz="4000" b="1" dirty="0">
                <a:solidFill>
                  <a:schemeClr val="accent1">
                    <a:lumMod val="50000"/>
                  </a:schemeClr>
                </a:solidFill>
                <a:latin typeface="Times New Roman" panose="02020603050405020304" pitchFamily="18" charset="0"/>
                <a:cs typeface="Times New Roman" panose="02020603050405020304" pitchFamily="18" charset="0"/>
              </a:rPr>
              <a:t>Կենսածին նանոմասնիկների, բուսական ծագման ակտիվ միացությունների, դեղամիջոցների համակցված ազդեցության համակարգչային և կենսաբանական ուսումնասիրությունները</a:t>
            </a:r>
            <a:endParaRPr lang="ru-RU" sz="4000"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3" name="Подзаголовок 2">
            <a:extLst>
              <a:ext uri="{FF2B5EF4-FFF2-40B4-BE49-F238E27FC236}">
                <a16:creationId xmlns:a16="http://schemas.microsoft.com/office/drawing/2014/main" id="{1B17D8BC-2DDE-4B72-8000-EAE5F5CFE109}"/>
              </a:ext>
            </a:extLst>
          </p:cNvPr>
          <p:cNvSpPr>
            <a:spLocks noGrp="1"/>
          </p:cNvSpPr>
          <p:nvPr>
            <p:ph type="subTitle" idx="1"/>
          </p:nvPr>
        </p:nvSpPr>
        <p:spPr>
          <a:xfrm>
            <a:off x="864525" y="3828594"/>
            <a:ext cx="10449097" cy="731521"/>
          </a:xfrm>
        </p:spPr>
        <p:txBody>
          <a:bodyPr>
            <a:noAutofit/>
          </a:bodyPr>
          <a:lstStyle/>
          <a:p>
            <a:r>
              <a:rPr lang="ru-RU" sz="2800" b="1" i="1"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Աշխեն Հովհաննիսյան</a:t>
            </a:r>
          </a:p>
          <a:p>
            <a:endParaRPr lang="ru-RU" sz="1800" dirty="0">
              <a:latin typeface="Times New Roman" panose="02020603050405020304" pitchFamily="18" charset="0"/>
              <a:cs typeface="Times New Roman" panose="02020603050405020304" pitchFamily="18" charset="0"/>
            </a:endParaRPr>
          </a:p>
          <a:p>
            <a:endParaRPr lang="ru-RU" sz="1800" dirty="0">
              <a:latin typeface="Times New Roman" panose="02020603050405020304" pitchFamily="18" charset="0"/>
              <a:cs typeface="Times New Roman" panose="02020603050405020304" pitchFamily="18" charset="0"/>
            </a:endParaRPr>
          </a:p>
          <a:p>
            <a:r>
              <a:rPr lang="hy-AM" sz="1800" dirty="0">
                <a:latin typeface="Times New Roman" panose="02020603050405020304" pitchFamily="18" charset="0"/>
                <a:cs typeface="Times New Roman" panose="02020603050405020304" pitchFamily="18" charset="0"/>
              </a:rPr>
              <a:t>Հայ-Ռուսական համալսարանի Կենսաբժշկության և դեղաբանության ինստիտուտի բժշկական կենսաքիմիայի և կենսատեխնոլոգիայի ամբիոնի վարիչ, վերլուծական կենսաքիմիայի և կենսատեխնոլոգիայի լաբորատորիայի վարիչ</a:t>
            </a:r>
            <a:endParaRPr lang="ru-RU" sz="18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0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hlinkClick r:id="rId2"/>
              </a:rPr>
              <a:t>ashkhen.hovhannisyan@rau.am</a:t>
            </a:r>
            <a:endParaRPr lang="en-US" sz="20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0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ru-RU" sz="28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6E68460-1EDA-422D-A6F2-F72FD59B5A38}"/>
              </a:ext>
            </a:extLst>
          </p:cNvPr>
          <p:cNvSpPr txBox="1"/>
          <p:nvPr/>
        </p:nvSpPr>
        <p:spPr>
          <a:xfrm>
            <a:off x="5547360" y="6364224"/>
            <a:ext cx="2062130" cy="400110"/>
          </a:xfrm>
          <a:prstGeom prst="rect">
            <a:avLst/>
          </a:prstGeom>
          <a:noFill/>
        </p:spPr>
        <p:txBody>
          <a:bodyPr wrap="square" rtlCol="0">
            <a:spAutoFit/>
          </a:bodyPr>
          <a:lstStyle/>
          <a:p>
            <a:r>
              <a:rPr lang="ru-RU" sz="2000" b="1" i="1"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ԵՐ</a:t>
            </a:r>
            <a:r>
              <a:rPr lang="hy-AM" sz="2000" b="1" i="1"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ԵՎ</a:t>
            </a:r>
            <a:r>
              <a:rPr lang="ru-RU" sz="2000" b="1" i="1"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ԱՆ</a:t>
            </a:r>
            <a:r>
              <a:rPr lang="en-US" sz="2000" b="1" i="1"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2026</a:t>
            </a:r>
            <a:endParaRPr lang="ru-RU" sz="2000" b="1" i="1"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Picture 2" descr="C:\Users\User\Desktop\logo_rau_fb250.png">
            <a:extLst>
              <a:ext uri="{FF2B5EF4-FFF2-40B4-BE49-F238E27FC236}">
                <a16:creationId xmlns:a16="http://schemas.microsoft.com/office/drawing/2014/main" id="{48640912-A8D5-604B-9073-AD6B8C0D30FE}"/>
              </a:ext>
            </a:extLst>
          </p:cNvPr>
          <p:cNvPicPr>
            <a:picLocks noChangeAspect="1" noChangeArrowheads="1"/>
          </p:cNvPicPr>
          <p:nvPr/>
        </p:nvPicPr>
        <p:blipFill>
          <a:blip r:embed="rId3" cstate="print"/>
          <a:srcRect/>
          <a:stretch>
            <a:fillRect/>
          </a:stretch>
        </p:blipFill>
        <p:spPr bwMode="auto">
          <a:xfrm>
            <a:off x="11005613" y="200657"/>
            <a:ext cx="1054841" cy="1054841"/>
          </a:xfrm>
          <a:prstGeom prst="rect">
            <a:avLst/>
          </a:prstGeom>
          <a:noFill/>
        </p:spPr>
      </p:pic>
      <p:pic>
        <p:nvPicPr>
          <p:cNvPr id="5" name="Picture 4">
            <a:extLst>
              <a:ext uri="{FF2B5EF4-FFF2-40B4-BE49-F238E27FC236}">
                <a16:creationId xmlns:a16="http://schemas.microsoft.com/office/drawing/2014/main" id="{7722341D-BC57-18E5-3672-93F83355BA6F}"/>
              </a:ext>
            </a:extLst>
          </p:cNvPr>
          <p:cNvPicPr>
            <a:picLocks noChangeAspect="1"/>
          </p:cNvPicPr>
          <p:nvPr/>
        </p:nvPicPr>
        <p:blipFill>
          <a:blip r:embed="rId4"/>
          <a:stretch>
            <a:fillRect/>
          </a:stretch>
        </p:blipFill>
        <p:spPr>
          <a:xfrm>
            <a:off x="9160" y="2360"/>
            <a:ext cx="2678885" cy="1265814"/>
          </a:xfrm>
          <a:prstGeom prst="rect">
            <a:avLst/>
          </a:prstGeom>
        </p:spPr>
      </p:pic>
    </p:spTree>
    <p:extLst>
      <p:ext uri="{BB962C8B-B14F-4D97-AF65-F5344CB8AC3E}">
        <p14:creationId xmlns:p14="http://schemas.microsoft.com/office/powerpoint/2010/main" val="3995279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FA0AD-A4FE-9CA2-92B6-AC471B6964AE}"/>
              </a:ext>
            </a:extLst>
          </p:cNvPr>
          <p:cNvSpPr>
            <a:spLocks noGrp="1"/>
          </p:cNvSpPr>
          <p:nvPr>
            <p:ph type="title"/>
          </p:nvPr>
        </p:nvSpPr>
        <p:spPr/>
        <p:txBody>
          <a:bodyPr>
            <a:normAutofit/>
          </a:bodyPr>
          <a:lstStyle/>
          <a:p>
            <a:r>
              <a:rPr lang="hy-AM" sz="2400" b="1"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նպատակն</a:t>
            </a:r>
            <a:r>
              <a:rPr lang="hy-AM" sz="24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 է՝ մշակել և ստեղծել «միջուկ-թաղանթ» տիպի նանո-միկրո չափային կրիչներ՝ կենսաբժշկական ոլորտում օգտագործելու համար</a:t>
            </a:r>
            <a:endParaRPr lang="en-US" sz="2400" dirty="0">
              <a:solidFill>
                <a:schemeClr val="accent1">
                  <a:lumMod val="50000"/>
                </a:schemeClr>
              </a:solidFill>
            </a:endParaRPr>
          </a:p>
        </p:txBody>
      </p:sp>
      <p:sp>
        <p:nvSpPr>
          <p:cNvPr id="3" name="Content Placeholder 2">
            <a:extLst>
              <a:ext uri="{FF2B5EF4-FFF2-40B4-BE49-F238E27FC236}">
                <a16:creationId xmlns:a16="http://schemas.microsoft.com/office/drawing/2014/main" id="{3EC31294-8EF4-2AA3-289B-36409DD9CDB0}"/>
              </a:ext>
            </a:extLst>
          </p:cNvPr>
          <p:cNvSpPr>
            <a:spLocks noGrp="1"/>
          </p:cNvSpPr>
          <p:nvPr>
            <p:ph idx="1"/>
          </p:nvPr>
        </p:nvSpPr>
        <p:spPr>
          <a:xfrm>
            <a:off x="269507" y="1825625"/>
            <a:ext cx="11511815" cy="4351338"/>
          </a:xfrm>
        </p:spPr>
        <p:txBody>
          <a:bodyPr>
            <a:normAutofit fontScale="62500" lnSpcReduction="20000"/>
          </a:bodyPr>
          <a:lstStyle/>
          <a:p>
            <a:pPr marL="342900" marR="0" lvl="0" indent="-342900" algn="just">
              <a:lnSpc>
                <a:spcPct val="150000"/>
              </a:lnSpc>
              <a:spcBef>
                <a:spcPts val="0"/>
              </a:spcBef>
              <a:spcAft>
                <a:spcPts val="0"/>
              </a:spcAft>
              <a:buFont typeface="+mj-lt"/>
              <a:buAutoNum type="arabicPeriod"/>
              <a:tabLst>
                <a:tab pos="270510" algn="l"/>
              </a:tabLst>
            </a:pPr>
            <a:r>
              <a:rPr lang="hy-AM" sz="32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«միջուկ-թաղանթ» տեսակի կառավարվող կենսածին նանո-միկրո չափային կրիչների </a:t>
            </a:r>
            <a:r>
              <a:rPr lang="en-US" sz="32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3D </a:t>
            </a:r>
            <a:r>
              <a:rPr lang="hy-AM" sz="32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համակարգչային դիզայն, սինթեզ;</a:t>
            </a:r>
            <a:endParaRPr lang="en-US" sz="3200" dirty="0">
              <a:solidFill>
                <a:schemeClr val="accent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tabLst>
                <a:tab pos="270510" algn="l"/>
              </a:tabLst>
            </a:pPr>
            <a:r>
              <a:rPr lang="hy-AM" sz="32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նանոկառուցվածքների մորֆոլոգիական, ֆիզիկական հատկությունների ուսումնասիրություն;</a:t>
            </a:r>
            <a:endParaRPr lang="en-US" sz="3200" dirty="0">
              <a:solidFill>
                <a:schemeClr val="accent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tabLst>
                <a:tab pos="270510" algn="l"/>
              </a:tabLst>
            </a:pPr>
            <a:r>
              <a:rPr lang="hy-AM" sz="32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բարձր կայունությամբ և վերահսկվող բնութագրերով սինթեզված նանոմասնիկների  սկրինինգ;</a:t>
            </a:r>
            <a:endParaRPr lang="en-US" sz="3200" dirty="0">
              <a:solidFill>
                <a:schemeClr val="accent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tabLst>
                <a:tab pos="270510" algn="l"/>
              </a:tabLst>
            </a:pPr>
            <a:r>
              <a:rPr lang="hy-AM" sz="32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բջջային կուլտորաների վրա ընտրված հիբրիդային նանոկոմպոզիտների ազդեցության թունագիտական, կենսաքիմիական, իմունոլոգիական, կենսաինֆորմատիկական   ուսումնասիրություններ;</a:t>
            </a:r>
            <a:endParaRPr lang="en-US" sz="3200" dirty="0">
              <a:solidFill>
                <a:schemeClr val="accent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tabLst>
                <a:tab pos="270510" algn="l"/>
              </a:tabLst>
            </a:pPr>
            <a:r>
              <a:rPr lang="hy-AM" sz="32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ստացված նանոմասնիկների կենսահամատեղելիության և կենսամատչելիության, ոչ թունավոր նանոկոմպոզիտների չափաբաժինների գնահատում։</a:t>
            </a:r>
            <a:endParaRPr lang="en-US" sz="3200" dirty="0">
              <a:solidFill>
                <a:schemeClr val="accent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5661068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155BD04C-E264-41F0-827C-B92A4B43D2CF}"/>
              </a:ext>
            </a:extLst>
          </p:cNvPr>
          <p:cNvSpPr txBox="1"/>
          <p:nvPr/>
        </p:nvSpPr>
        <p:spPr>
          <a:xfrm>
            <a:off x="82421" y="6372040"/>
            <a:ext cx="8410874" cy="769441"/>
          </a:xfrm>
          <a:prstGeom prst="rect">
            <a:avLst/>
          </a:prstGeom>
          <a:noFill/>
        </p:spPr>
        <p:txBody>
          <a:bodyPr wrap="square" rtlCol="0">
            <a:spAutoFit/>
          </a:bodyPr>
          <a:lstStyle/>
          <a:p>
            <a:r>
              <a:rPr lang="en-US" sz="2000" i="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hlinkClick r:id="rId3"/>
              </a:rPr>
              <a:t>www.who.com</a:t>
            </a:r>
            <a:r>
              <a:rPr lang="en-US" sz="2000" i="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i="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www.statista.com</a:t>
            </a:r>
            <a:endParaRPr lang="en-US" sz="2000" i="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ru-RU" sz="2400" i="1" u="sng"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6" name="Рисунок 25">
            <a:extLst>
              <a:ext uri="{FF2B5EF4-FFF2-40B4-BE49-F238E27FC236}">
                <a16:creationId xmlns:a16="http://schemas.microsoft.com/office/drawing/2014/main" id="{3041DC1A-DACD-4FC3-A4AB-A2EF4D40DD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62909" y="794348"/>
            <a:ext cx="8660739" cy="5677114"/>
          </a:xfrm>
          <a:prstGeom prst="rect">
            <a:avLst/>
          </a:prstGeom>
        </p:spPr>
      </p:pic>
      <p:pic>
        <p:nvPicPr>
          <p:cNvPr id="5" name="Picture 2" descr="C:\Users\User\Desktop\logo_rau_fb250.png">
            <a:extLst>
              <a:ext uri="{FF2B5EF4-FFF2-40B4-BE49-F238E27FC236}">
                <a16:creationId xmlns:a16="http://schemas.microsoft.com/office/drawing/2014/main" id="{48640912-A8D5-604B-9073-AD6B8C0D30FE}"/>
              </a:ext>
            </a:extLst>
          </p:cNvPr>
          <p:cNvPicPr>
            <a:picLocks noChangeAspect="1" noChangeArrowheads="1"/>
          </p:cNvPicPr>
          <p:nvPr/>
        </p:nvPicPr>
        <p:blipFill>
          <a:blip r:embed="rId6" cstate="print"/>
          <a:srcRect/>
          <a:stretch>
            <a:fillRect/>
          </a:stretch>
        </p:blipFill>
        <p:spPr bwMode="auto">
          <a:xfrm>
            <a:off x="11519338" y="0"/>
            <a:ext cx="672662" cy="672662"/>
          </a:xfrm>
          <a:prstGeom prst="rect">
            <a:avLst/>
          </a:prstGeom>
          <a:noFill/>
        </p:spPr>
      </p:pic>
      <p:pic>
        <p:nvPicPr>
          <p:cNvPr id="2" name="Picture 1"/>
          <p:cNvPicPr>
            <a:picLocks noChangeAspect="1"/>
          </p:cNvPicPr>
          <p:nvPr/>
        </p:nvPicPr>
        <p:blipFill>
          <a:blip r:embed="rId7"/>
          <a:stretch>
            <a:fillRect/>
          </a:stretch>
        </p:blipFill>
        <p:spPr>
          <a:xfrm>
            <a:off x="7345782" y="61973"/>
            <a:ext cx="2018666" cy="610689"/>
          </a:xfrm>
          <a:prstGeom prst="rect">
            <a:avLst/>
          </a:prstGeom>
        </p:spPr>
      </p:pic>
      <p:sp>
        <p:nvSpPr>
          <p:cNvPr id="14" name="Прямоугольник: скругленные углы 13">
            <a:extLst>
              <a:ext uri="{FF2B5EF4-FFF2-40B4-BE49-F238E27FC236}">
                <a16:creationId xmlns:a16="http://schemas.microsoft.com/office/drawing/2014/main" id="{3D7CB649-E1AA-4AB0-B07A-5FFBD40D0D1F}"/>
              </a:ext>
            </a:extLst>
          </p:cNvPr>
          <p:cNvSpPr/>
          <p:nvPr/>
        </p:nvSpPr>
        <p:spPr>
          <a:xfrm>
            <a:off x="-1" y="23464"/>
            <a:ext cx="5350933" cy="975360"/>
          </a:xfrm>
          <a:prstGeom prst="roundRect">
            <a:avLst/>
          </a:prstGeom>
          <a:gradFill>
            <a:gsLst>
              <a:gs pos="0">
                <a:srgbClr val="002060"/>
              </a:gs>
              <a:gs pos="8000">
                <a:srgbClr val="0070C0"/>
              </a:gs>
              <a:gs pos="100000">
                <a:schemeClr val="accent5">
                  <a:lumMod val="60000"/>
                  <a:lumOff val="40000"/>
                  <a:alpha val="55000"/>
                </a:schemeClr>
              </a:gs>
            </a:gsLst>
            <a:path path="rect">
              <a:fillToRect t="100000" r="10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800" b="1" i="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Համաշխարհային առողջապահական խնդիրներ</a:t>
            </a:r>
            <a:endParaRPr lang="ru-RU" sz="3600" b="1" i="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705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A673F9-9274-4F64-BDB2-52D9FBDED86C}"/>
              </a:ext>
            </a:extLst>
          </p:cNvPr>
          <p:cNvSpPr txBox="1"/>
          <p:nvPr/>
        </p:nvSpPr>
        <p:spPr>
          <a:xfrm>
            <a:off x="3573611" y="6233375"/>
            <a:ext cx="3419856" cy="707886"/>
          </a:xfrm>
          <a:prstGeom prst="rect">
            <a:avLst/>
          </a:prstGeom>
          <a:noFill/>
        </p:spPr>
        <p:txBody>
          <a:bodyPr wrap="square" rtlCol="0">
            <a:spAutoFit/>
          </a:bodyPr>
          <a:lstStyle/>
          <a:p>
            <a:r>
              <a:rPr lang="en-US" sz="20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hlinkClick r:id="rId2"/>
              </a:rPr>
              <a:t>https://www.linguamatics.com</a:t>
            </a:r>
            <a:endParaRPr lang="ru-RU" sz="20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ru-RU" sz="20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7" name="Схема 6">
            <a:extLst>
              <a:ext uri="{FF2B5EF4-FFF2-40B4-BE49-F238E27FC236}">
                <a16:creationId xmlns:a16="http://schemas.microsoft.com/office/drawing/2014/main" id="{AE216536-3FC5-492E-A061-5E73EA58FD12}"/>
              </a:ext>
            </a:extLst>
          </p:cNvPr>
          <p:cNvGraphicFramePr/>
          <p:nvPr>
            <p:extLst>
              <p:ext uri="{D42A27DB-BD31-4B8C-83A1-F6EECF244321}">
                <p14:modId xmlns:p14="http://schemas.microsoft.com/office/powerpoint/2010/main" val="1446195163"/>
              </p:ext>
            </p:extLst>
          </p:nvPr>
        </p:nvGraphicFramePr>
        <p:xfrm>
          <a:off x="-936244" y="1679787"/>
          <a:ext cx="5222240" cy="38828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p:cNvPicPr>
            <a:picLocks noChangeAspect="1"/>
          </p:cNvPicPr>
          <p:nvPr/>
        </p:nvPicPr>
        <p:blipFill>
          <a:blip r:embed="rId8"/>
          <a:stretch>
            <a:fillRect/>
          </a:stretch>
        </p:blipFill>
        <p:spPr>
          <a:xfrm>
            <a:off x="3398182" y="1552378"/>
            <a:ext cx="8924925" cy="4553588"/>
          </a:xfrm>
          <a:prstGeom prst="rect">
            <a:avLst/>
          </a:prstGeom>
        </p:spPr>
      </p:pic>
      <p:pic>
        <p:nvPicPr>
          <p:cNvPr id="8" name="Picture 2" descr="C:\Users\User\Desktop\logo_rau_fb250.png">
            <a:extLst>
              <a:ext uri="{FF2B5EF4-FFF2-40B4-BE49-F238E27FC236}">
                <a16:creationId xmlns:a16="http://schemas.microsoft.com/office/drawing/2014/main" id="{48640912-A8D5-604B-9073-AD6B8C0D30FE}"/>
              </a:ext>
            </a:extLst>
          </p:cNvPr>
          <p:cNvPicPr>
            <a:picLocks noChangeAspect="1" noChangeArrowheads="1"/>
          </p:cNvPicPr>
          <p:nvPr/>
        </p:nvPicPr>
        <p:blipFill>
          <a:blip r:embed="rId9" cstate="print"/>
          <a:srcRect/>
          <a:stretch>
            <a:fillRect/>
          </a:stretch>
        </p:blipFill>
        <p:spPr bwMode="auto">
          <a:xfrm>
            <a:off x="11519338" y="23464"/>
            <a:ext cx="672662" cy="672662"/>
          </a:xfrm>
          <a:prstGeom prst="rect">
            <a:avLst/>
          </a:prstGeom>
          <a:noFill/>
        </p:spPr>
      </p:pic>
      <p:sp>
        <p:nvSpPr>
          <p:cNvPr id="9" name="Прямоугольник: скругленные углы 13">
            <a:extLst>
              <a:ext uri="{FF2B5EF4-FFF2-40B4-BE49-F238E27FC236}">
                <a16:creationId xmlns:a16="http://schemas.microsoft.com/office/drawing/2014/main" id="{3D7CB649-E1AA-4AB0-B07A-5FFBD40D0D1F}"/>
              </a:ext>
            </a:extLst>
          </p:cNvPr>
          <p:cNvSpPr/>
          <p:nvPr/>
        </p:nvSpPr>
        <p:spPr>
          <a:xfrm>
            <a:off x="-1" y="23464"/>
            <a:ext cx="5350933" cy="975360"/>
          </a:xfrm>
          <a:prstGeom prst="roundRect">
            <a:avLst/>
          </a:prstGeom>
          <a:gradFill>
            <a:gsLst>
              <a:gs pos="0">
                <a:srgbClr val="002060"/>
              </a:gs>
              <a:gs pos="8000">
                <a:srgbClr val="0070C0"/>
              </a:gs>
              <a:gs pos="100000">
                <a:schemeClr val="accent5">
                  <a:lumMod val="60000"/>
                  <a:lumOff val="40000"/>
                  <a:alpha val="55000"/>
                </a:schemeClr>
              </a:gs>
            </a:gsLst>
            <a:path path="rect">
              <a:fillToRect t="100000" r="10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800" b="1" i="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Դեղերի արտադրության խնդիրներ</a:t>
            </a:r>
            <a:endParaRPr lang="ru-RU" sz="3600" b="1" i="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14614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Прямоугольник: скругленные углы 13">
            <a:extLst>
              <a:ext uri="{FF2B5EF4-FFF2-40B4-BE49-F238E27FC236}">
                <a16:creationId xmlns:a16="http://schemas.microsoft.com/office/drawing/2014/main" id="{3D7CB649-E1AA-4AB0-B07A-5FFBD40D0D1F}"/>
              </a:ext>
            </a:extLst>
          </p:cNvPr>
          <p:cNvSpPr/>
          <p:nvPr/>
        </p:nvSpPr>
        <p:spPr>
          <a:xfrm>
            <a:off x="3109" y="0"/>
            <a:ext cx="5542558" cy="975360"/>
          </a:xfrm>
          <a:prstGeom prst="roundRect">
            <a:avLst/>
          </a:prstGeom>
          <a:gradFill>
            <a:gsLst>
              <a:gs pos="0">
                <a:srgbClr val="002060"/>
              </a:gs>
              <a:gs pos="8000">
                <a:srgbClr val="0070C0"/>
              </a:gs>
              <a:gs pos="100000">
                <a:schemeClr val="accent5">
                  <a:lumMod val="60000"/>
                  <a:lumOff val="40000"/>
                  <a:alpha val="55000"/>
                </a:schemeClr>
              </a:gs>
            </a:gsLst>
            <a:path path="rect">
              <a:fillToRect t="100000" r="10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i="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Թունաբանության</a:t>
            </a:r>
          </a:p>
          <a:p>
            <a:pPr algn="ctr"/>
            <a:r>
              <a:rPr lang="ru-RU" sz="2400" b="1" i="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խնդիրներ</a:t>
            </a:r>
          </a:p>
        </p:txBody>
      </p:sp>
      <p:pic>
        <p:nvPicPr>
          <p:cNvPr id="5" name="Объект 4">
            <a:extLst>
              <a:ext uri="{FF2B5EF4-FFF2-40B4-BE49-F238E27FC236}">
                <a16:creationId xmlns:a16="http://schemas.microsoft.com/office/drawing/2014/main" id="{2CAC9A0F-3037-464B-BDD6-453ED68B3240}"/>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025521" y="1146490"/>
            <a:ext cx="5396014" cy="4736975"/>
          </a:xfrm>
        </p:spPr>
      </p:pic>
      <p:sp>
        <p:nvSpPr>
          <p:cNvPr id="6" name="TextBox 5">
            <a:extLst>
              <a:ext uri="{FF2B5EF4-FFF2-40B4-BE49-F238E27FC236}">
                <a16:creationId xmlns:a16="http://schemas.microsoft.com/office/drawing/2014/main" id="{5D8851FB-330C-40E5-8604-3533AE0EE6CB}"/>
              </a:ext>
            </a:extLst>
          </p:cNvPr>
          <p:cNvSpPr txBox="1"/>
          <p:nvPr/>
        </p:nvSpPr>
        <p:spPr>
          <a:xfrm>
            <a:off x="1893455" y="6354544"/>
            <a:ext cx="8968803" cy="707886"/>
          </a:xfrm>
          <a:prstGeom prst="rect">
            <a:avLst/>
          </a:prstGeom>
          <a:noFill/>
        </p:spPr>
        <p:txBody>
          <a:bodyPr wrap="square" rtlCol="0">
            <a:spAutoFit/>
          </a:bodyPr>
          <a:lstStyle/>
          <a:p>
            <a:r>
              <a:rPr lang="en-US" sz="2000" i="1" strike="noStrike"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ea typeface="Microsoft Yahei" panose="020B0503020204020204" pitchFamily="34" charset="-122"/>
                <a:cs typeface="Times New Roman" panose="02020603050405020304" pitchFamily="18" charset="0"/>
                <a:hlinkClick r:id="rId4">
                  <a:extLst>
                    <a:ext uri="{A12FA001-AC4F-418D-AE19-62706E023703}">
                      <ahyp:hlinkClr xmlns:ahyp="http://schemas.microsoft.com/office/drawing/2018/hyperlinkcolor" val="tx"/>
                    </a:ext>
                  </a:extLst>
                </a:hlinkClick>
              </a:rPr>
              <a:t>Chemical Research in Toxicology</a:t>
            </a:r>
            <a:r>
              <a:rPr lang="en-US" sz="2000" i="1" strike="noStrike"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ea typeface="Microsoft Yahei" panose="020B0503020204020204" pitchFamily="34" charset="-122"/>
                <a:cs typeface="Times New Roman" panose="02020603050405020304" pitchFamily="18" charset="0"/>
              </a:rPr>
              <a:t> </a:t>
            </a:r>
            <a:r>
              <a:rPr lang="en-US" sz="2000" i="1"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ea typeface="Microsoft Yahei" panose="020B0503020204020204" pitchFamily="34" charset="-122"/>
                <a:cs typeface="Times New Roman" panose="02020603050405020304" pitchFamily="18" charset="0"/>
              </a:rPr>
              <a:t>DOI: </a:t>
            </a:r>
            <a:r>
              <a:rPr lang="en-US" sz="2000" i="1" strike="noStrike"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ea typeface="Microsoft Yahei" panose="020B0503020204020204" pitchFamily="34" charset="-122"/>
                <a:cs typeface="Times New Roman" panose="02020603050405020304" pitchFamily="18" charset="0"/>
                <a:hlinkClick r:id="rId5">
                  <a:extLst>
                    <a:ext uri="{A12FA001-AC4F-418D-AE19-62706E023703}">
                      <ahyp:hlinkClr xmlns:ahyp="http://schemas.microsoft.com/office/drawing/2018/hyperlinkcolor" val="tx"/>
                    </a:ext>
                  </a:extLst>
                </a:hlinkClick>
              </a:rPr>
              <a:t>10.1021/acs.chemrestox.9b00204</a:t>
            </a:r>
            <a:br>
              <a:rPr lang="en-US" sz="2000" i="1"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ru-RU" sz="2000" i="1"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Рисунок 2">
            <a:extLst>
              <a:ext uri="{FF2B5EF4-FFF2-40B4-BE49-F238E27FC236}">
                <a16:creationId xmlns:a16="http://schemas.microsoft.com/office/drawing/2014/main" id="{9BF710D9-8A18-4294-BD7F-0B6F80739733}"/>
              </a:ext>
            </a:extLst>
          </p:cNvPr>
          <p:cNvPicPr>
            <a:picLocks noChangeAspect="1"/>
          </p:cNvPicPr>
          <p:nvPr/>
        </p:nvPicPr>
        <p:blipFill>
          <a:blip r:embed="rId6"/>
          <a:stretch>
            <a:fillRect/>
          </a:stretch>
        </p:blipFill>
        <p:spPr>
          <a:xfrm>
            <a:off x="1498255" y="3429000"/>
            <a:ext cx="4116567" cy="511428"/>
          </a:xfrm>
          <a:prstGeom prst="rect">
            <a:avLst/>
          </a:prstGeom>
          <a:ln w="0">
            <a:solidFill>
              <a:schemeClr val="accent1"/>
            </a:solidFill>
          </a:ln>
        </p:spPr>
      </p:pic>
      <p:sp>
        <p:nvSpPr>
          <p:cNvPr id="4" name="Стрелка: изогнутая влево 3">
            <a:extLst>
              <a:ext uri="{FF2B5EF4-FFF2-40B4-BE49-F238E27FC236}">
                <a16:creationId xmlns:a16="http://schemas.microsoft.com/office/drawing/2014/main" id="{F5BE7BFA-D6B0-43A8-AAC0-BABAF85A1798}"/>
              </a:ext>
            </a:extLst>
          </p:cNvPr>
          <p:cNvSpPr/>
          <p:nvPr/>
        </p:nvSpPr>
        <p:spPr>
          <a:xfrm rot="14498598">
            <a:off x="4309356" y="412539"/>
            <a:ext cx="680690" cy="2344668"/>
          </a:xfrm>
          <a:prstGeom prst="curvedLeftArrow">
            <a:avLst>
              <a:gd name="adj1" fmla="val 25000"/>
              <a:gd name="adj2" fmla="val 64660"/>
              <a:gd name="adj3" fmla="val 61034"/>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7" name="AutoShape 2" descr="https://xpic.x-mol.com/20190806/10.1021_acs.chemrestox.9b00204.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9" name="Picture 8"/>
          <p:cNvPicPr>
            <a:picLocks noChangeAspect="1"/>
          </p:cNvPicPr>
          <p:nvPr/>
        </p:nvPicPr>
        <p:blipFill>
          <a:blip r:embed="rId7"/>
          <a:stretch>
            <a:fillRect/>
          </a:stretch>
        </p:blipFill>
        <p:spPr>
          <a:xfrm>
            <a:off x="552545" y="2627844"/>
            <a:ext cx="5305425" cy="3571875"/>
          </a:xfrm>
          <a:prstGeom prst="rect">
            <a:avLst/>
          </a:prstGeom>
        </p:spPr>
      </p:pic>
      <p:pic>
        <p:nvPicPr>
          <p:cNvPr id="10" name="Picture 2" descr="C:\Users\User\Desktop\logo_rau_fb250.png">
            <a:extLst>
              <a:ext uri="{FF2B5EF4-FFF2-40B4-BE49-F238E27FC236}">
                <a16:creationId xmlns:a16="http://schemas.microsoft.com/office/drawing/2014/main" id="{48640912-A8D5-604B-9073-AD6B8C0D30FE}"/>
              </a:ext>
            </a:extLst>
          </p:cNvPr>
          <p:cNvPicPr>
            <a:picLocks noChangeAspect="1" noChangeArrowheads="1"/>
          </p:cNvPicPr>
          <p:nvPr/>
        </p:nvPicPr>
        <p:blipFill>
          <a:blip r:embed="rId8" cstate="print"/>
          <a:srcRect/>
          <a:stretch>
            <a:fillRect/>
          </a:stretch>
        </p:blipFill>
        <p:spPr bwMode="auto">
          <a:xfrm>
            <a:off x="11519338" y="7937"/>
            <a:ext cx="672662" cy="672662"/>
          </a:xfrm>
          <a:prstGeom prst="rect">
            <a:avLst/>
          </a:prstGeom>
          <a:noFill/>
        </p:spPr>
      </p:pic>
    </p:spTree>
    <p:extLst>
      <p:ext uri="{BB962C8B-B14F-4D97-AF65-F5344CB8AC3E}">
        <p14:creationId xmlns:p14="http://schemas.microsoft.com/office/powerpoint/2010/main" val="23144214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11927" y="1632190"/>
            <a:ext cx="10653897" cy="4351338"/>
          </a:xfrm>
        </p:spPr>
        <p:txBody>
          <a:bodyPr>
            <a:normAutofit/>
          </a:bodyPr>
          <a:lstStyle/>
          <a:p>
            <a:r>
              <a:rPr lang="en-US" sz="2000" dirty="0">
                <a:latin typeface="Times New Roman" panose="02020603050405020304" pitchFamily="18" charset="0"/>
                <a:cs typeface="Times New Roman" panose="02020603050405020304" pitchFamily="18" charset="0"/>
              </a:rPr>
              <a:t>ISO 2010 - </a:t>
            </a:r>
            <a:r>
              <a:rPr lang="hy-AM" sz="2000" dirty="0">
                <a:latin typeface="Times New Roman" panose="02020603050405020304" pitchFamily="18" charset="0"/>
                <a:cs typeface="Times New Roman" panose="02020603050405020304" pitchFamily="18" charset="0"/>
              </a:rPr>
              <a:t>Տեխնիկական 229</a:t>
            </a:r>
            <a:r>
              <a:rPr lang="en-US" sz="2000" dirty="0">
                <a:latin typeface="Times New Roman" panose="02020603050405020304" pitchFamily="18" charset="0"/>
                <a:cs typeface="Times New Roman" panose="02020603050405020304" pitchFamily="18" charset="0"/>
              </a:rPr>
              <a:t> </a:t>
            </a:r>
            <a:r>
              <a:rPr lang="hy-AM" sz="2000" dirty="0">
                <a:latin typeface="Times New Roman" panose="02020603050405020304" pitchFamily="18" charset="0"/>
                <a:cs typeface="Times New Roman" panose="02020603050405020304" pitchFamily="18" charset="0"/>
              </a:rPr>
              <a:t>կոմիտեում </a:t>
            </a:r>
            <a:r>
              <a:rPr lang="en-US" sz="2000" dirty="0" err="1">
                <a:latin typeface="Times New Roman" panose="02020603050405020304" pitchFamily="18" charset="0"/>
                <a:cs typeface="Times New Roman" panose="02020603050405020304" pitchFamily="18" charset="0"/>
              </a:rPr>
              <a:t>տրվել</a:t>
            </a:r>
            <a:r>
              <a:rPr lang="en-US" sz="2000" dirty="0">
                <a:latin typeface="Times New Roman" panose="02020603050405020304" pitchFamily="18" charset="0"/>
                <a:cs typeface="Times New Roman" panose="02020603050405020304" pitchFamily="18" charset="0"/>
              </a:rPr>
              <a:t> է </a:t>
            </a:r>
            <a:r>
              <a:rPr lang="en-US" sz="2000" dirty="0" err="1">
                <a:latin typeface="Times New Roman" panose="02020603050405020304" pitchFamily="18" charset="0"/>
                <a:cs typeface="Times New Roman" panose="02020603050405020304" pitchFamily="18" charset="0"/>
              </a:rPr>
              <a:t>նան</a:t>
            </a:r>
            <a:r>
              <a:rPr lang="hy-AM" sz="2000" dirty="0">
                <a:latin typeface="Times New Roman" panose="02020603050405020304" pitchFamily="18" charset="0"/>
                <a:cs typeface="Times New Roman" panose="02020603050405020304" pitchFamily="18" charset="0"/>
              </a:rPr>
              <a:t>ոտեխնոլոգիաների </a:t>
            </a:r>
            <a:r>
              <a:rPr lang="en-US" sz="2000" dirty="0" err="1">
                <a:latin typeface="Times New Roman" panose="02020603050405020304" pitchFamily="18" charset="0"/>
                <a:cs typeface="Times New Roman" panose="02020603050405020304" pitchFamily="18" charset="0"/>
              </a:rPr>
              <a:t>սահմանումը</a:t>
            </a:r>
            <a:r>
              <a:rPr lang="en-US" sz="2000" dirty="0">
                <a:latin typeface="Times New Roman" panose="02020603050405020304" pitchFamily="18" charset="0"/>
                <a:cs typeface="Times New Roman" panose="02020603050405020304" pitchFamily="18" charset="0"/>
              </a:rPr>
              <a:t>՝</a:t>
            </a:r>
            <a:r>
              <a:rPr lang="hy-AM" sz="2000" dirty="0">
                <a:latin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a:p>
            <a:pPr marL="0" indent="0">
              <a:buNone/>
            </a:pPr>
            <a:r>
              <a:rPr lang="hy-AM" sz="2000" dirty="0">
                <a:latin typeface="Times New Roman" panose="02020603050405020304" pitchFamily="18" charset="0"/>
                <a:cs typeface="Times New Roman" panose="02020603050405020304" pitchFamily="18" charset="0"/>
              </a:rPr>
              <a:t>գիտական ​​գիտելիքների կիրառում` նյութը նանոմա</a:t>
            </a:r>
            <a:r>
              <a:rPr lang="ru-RU" sz="2000" dirty="0">
                <a:latin typeface="Times New Roman" panose="02020603050405020304" pitchFamily="18" charset="0"/>
                <a:cs typeface="Times New Roman" panose="02020603050405020304" pitchFamily="18" charset="0"/>
              </a:rPr>
              <a:t>ս</a:t>
            </a:r>
            <a:r>
              <a:rPr lang="hy-AM" sz="2000" dirty="0">
                <a:latin typeface="Times New Roman" panose="02020603050405020304" pitchFamily="18" charset="0"/>
                <a:cs typeface="Times New Roman" panose="02020603050405020304" pitchFamily="18" charset="0"/>
              </a:rPr>
              <a:t>շտաբում մանիպուլյացիայի ենթարկելու և վերահսկելու համար, որպեսզի օգտագործվեն չափից և կառուցվածքից կախված հատկություններն ու երևույթները, որոնք տարբերվում են փոքր կամ մեծ մասշտաբների հատկություններից և երևույթներից: </a:t>
            </a:r>
          </a:p>
          <a:p>
            <a:endParaRPr lang="hy-AM" sz="2000" dirty="0">
              <a:latin typeface="Times New Roman" panose="02020603050405020304" pitchFamily="18" charset="0"/>
              <a:cs typeface="Times New Roman" panose="02020603050405020304" pitchFamily="18" charset="0"/>
            </a:endParaRPr>
          </a:p>
          <a:p>
            <a:endParaRPr lang="hy-AM" sz="2000" dirty="0">
              <a:latin typeface="Times New Roman" panose="02020603050405020304" pitchFamily="18" charset="0"/>
              <a:cs typeface="Times New Roman" panose="02020603050405020304" pitchFamily="18" charset="0"/>
            </a:endParaRPr>
          </a:p>
          <a:p>
            <a:endParaRPr lang="hy-AM"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2012թ. </a:t>
            </a:r>
            <a:r>
              <a:rPr lang="ru-RU" sz="2000" dirty="0">
                <a:latin typeface="Times New Roman" panose="02020603050405020304" pitchFamily="18" charset="0"/>
                <a:cs typeface="Times New Roman" panose="02020603050405020304" pitchFamily="18" charset="0"/>
              </a:rPr>
              <a:t>ՀԱԿ՝ </a:t>
            </a:r>
            <a:r>
              <a:rPr lang="hy-AM" sz="2000" dirty="0">
                <a:latin typeface="Times New Roman" panose="02020603050405020304" pitchFamily="18" charset="0"/>
                <a:cs typeface="Times New Roman" panose="02020603050405020304" pitchFamily="18" charset="0"/>
              </a:rPr>
              <a:t>Հ</a:t>
            </a:r>
            <a:r>
              <a:rPr lang="en-US" sz="2000" dirty="0" err="1">
                <a:latin typeface="Times New Roman" panose="02020603050405020304" pitchFamily="18" charset="0"/>
                <a:cs typeface="Times New Roman" panose="02020603050405020304" pitchFamily="18" charset="0"/>
              </a:rPr>
              <a:t>աշվետվություն</a:t>
            </a:r>
            <a:r>
              <a:rPr lang="en-US" sz="2000"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a:t>
            </a:r>
            <a:r>
              <a:rPr lang="hy-AM" sz="2000" dirty="0">
                <a:latin typeface="Times New Roman" panose="02020603050405020304" pitchFamily="18" charset="0"/>
                <a:cs typeface="Times New Roman" panose="02020603050405020304" pitchFamily="18" charset="0"/>
              </a:rPr>
              <a:t>Նանոտեխնոլոգիա</a:t>
            </a:r>
            <a:r>
              <a:rPr lang="en-US" sz="2000" dirty="0" err="1">
                <a:latin typeface="Times New Roman" panose="02020603050405020304" pitchFamily="18" charset="0"/>
                <a:cs typeface="Times New Roman" panose="02020603050405020304" pitchFamily="18" charset="0"/>
              </a:rPr>
              <a:t>ներ</a:t>
            </a:r>
            <a:r>
              <a:rPr lang="en-US" sz="2000" dirty="0">
                <a:latin typeface="Times New Roman" panose="02020603050405020304" pitchFamily="18" charset="0"/>
                <a:cs typeface="Times New Roman" panose="02020603050405020304" pitchFamily="18" charset="0"/>
              </a:rPr>
              <a:t> </a:t>
            </a:r>
            <a:r>
              <a:rPr lang="hy-AM" sz="2000" dirty="0">
                <a:latin typeface="Times New Roman" panose="02020603050405020304" pitchFamily="18" charset="0"/>
                <a:cs typeface="Times New Roman" panose="02020603050405020304" pitchFamily="18" charset="0"/>
              </a:rPr>
              <a:t>և</a:t>
            </a:r>
            <a:r>
              <a:rPr lang="en-US" sz="2000" dirty="0">
                <a:latin typeface="Times New Roman" panose="02020603050405020304" pitchFamily="18" charset="0"/>
                <a:cs typeface="Times New Roman" panose="02020603050405020304" pitchFamily="18" charset="0"/>
              </a:rPr>
              <a:t> </a:t>
            </a:r>
            <a:r>
              <a:rPr lang="hy-AM" sz="2000" dirty="0">
                <a:latin typeface="Times New Roman" panose="02020603050405020304" pitchFamily="18" charset="0"/>
                <a:cs typeface="Times New Roman" panose="02020603050405020304" pitchFamily="18" charset="0"/>
              </a:rPr>
              <a:t>հանրային առողջություն</a:t>
            </a:r>
            <a:r>
              <a:rPr lang="en-US" sz="2000" dirty="0">
                <a:latin typeface="Times New Roman" panose="02020603050405020304" pitchFamily="18" charset="0"/>
                <a:cs typeface="Times New Roman" panose="02020603050405020304" pitchFamily="18" charset="0"/>
              </a:rPr>
              <a:t>՝ </a:t>
            </a:r>
            <a:r>
              <a:rPr lang="hy-AM" sz="2000" dirty="0">
                <a:latin typeface="Times New Roman" panose="02020603050405020304" pitchFamily="18" charset="0"/>
                <a:cs typeface="Times New Roman" panose="02020603050405020304" pitchFamily="18" charset="0"/>
              </a:rPr>
              <a:t>գիտական ​​տվյալներ և</a:t>
            </a:r>
            <a:r>
              <a:rPr lang="en-US" sz="2000" dirty="0">
                <a:latin typeface="Times New Roman" panose="02020603050405020304" pitchFamily="18" charset="0"/>
                <a:cs typeface="Times New Roman" panose="02020603050405020304" pitchFamily="18" charset="0"/>
              </a:rPr>
              <a:t> ռ</a:t>
            </a:r>
            <a:r>
              <a:rPr lang="hy-AM" sz="2000" dirty="0">
                <a:latin typeface="Times New Roman" panose="02020603050405020304" pitchFamily="18" charset="0"/>
                <a:cs typeface="Times New Roman" panose="02020603050405020304" pitchFamily="18" charset="0"/>
              </a:rPr>
              <a:t>իսկերի կառավարում</a:t>
            </a:r>
            <a:r>
              <a:rPr lang="ru-RU" sz="2000" dirty="0">
                <a:latin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p:txBody>
      </p:sp>
      <p:sp>
        <p:nvSpPr>
          <p:cNvPr id="4" name="AutoShape 2" descr="data:image/png;base64,iVBORw0KGgoAAAANSUhEUgAAAHcAAABtCAMAAACsqg5FAAAAdVBMVEXjBhP////iAADhAADjAA/jAAv75ub++vr3z9D87+/jAAXlNTfysLD409T529z63t/99PTyq6zwmpvxoqPsgYL1xcXnTU/thofrc3TqbW7kISTmREbmP0HpZmfpX2Hxpqf0urvujI7oWFnvk5Tse3zkKy7jFxtmbdeHAAAIBElEQVRoge1a2ZaqOhA1lTDLIAoik4DC/3/iTQXRBAPddttn3Qf3yzmNSTZVqdQUNpsPPvjggw/eDmbAAwb7J5yckkJZZdfL/hy312td8r/B+GtS6mXnwInIA5ETnDOPgvtXpAxo0QYPSid0HuTBpaDwFxpnAJltIYdpX0zOes0hP/H/RBfbxMeWn23ezsxgcxSrh/supztC/A03KL7XCSENHdI4EG90yd/LDHBAVmeXogVfCQlulmSATUiLD9Mdat25uPA2VkbrEKVpc+qyjeFZxNlMBmwApytgw1w6CI2YFX2TcQPboSQtG2VE1VYPoaAjxBbaZTetNMNbRIYUF9tNO4c8CZV+p1tCTiMTg2HPTc/sqGad18DogbP66aQ8Bj6xPFmTRh7x7WbT8IJvOGnpL82LwRmPyLHohVcyGNSEbFVxYC8EZobLXdngdWhfu9/ZNcPNvDmGJK7L3qAJsXpwDQmwiYhNYfCK6248yhzJb1wnw1NiHm3HmthD7jrMU1eUZekJ8P90dUAs2zfvg8wdP83+z4kZ5bTBwDWcHrZhNK27gsix45NHKTeCm5H/BGipocv9PXOBr5Vm7Q6NRs9vNvGh6ukYmwwkbn5oXHDhq7l3bTE0m5KQfZ9W2eF4PLYcx+PheqrTmPsOClI4NIB7mv2PjhOcuGi5Gt2AE3TgwhyFxS1YGWkY3KyzHzgQN+f69GYTISCOTghqknC2ndCT5/lfg6Gi5u9rlFwuHS8e4WJmv3jSzZeTIKh8+4nCSH2/04ngprafzhMOGtv+6WWB0YKfHhq6h7fRz3mOdon/DdgC5DHcdOmIuym7HE+eyZDGfbHDbIF4M83jaR3tLtskCEPfT5pdfD1VVdelHEp8QvWW3MOEYcCHnTODrnpMamrdEGmm0Aqtv+Qet9I2Aq2amSeLh5UUhC6sOq4JIh4u4eEzgB4czYCkXzQwGqzwQhHpf53xQrGgNRIvibwmL7qA7/CK3GQBPtMXFCu8hrdOO/HSeG2QOWiJV3iXtmDGC8f1USbTHallXqhmj6x5BBa8mGiuo9GGlEVeqpyLXTEg+tPuMQF5RSCRESSJPbPGq8aqYRv4QRBIokT8zyCMgUqzrY6XDAisvO/WhrwzLfN8m4OdlFPl6JzXWLxL58CmwgcyJs0MJVW55UMnPItVTtCJGmMJodrGUXeMhVdUeMUTxZqj/DGT5XYygi+H2ckDjwzHzWVdhwuZz4xXPDN6ecWwQ1/vCmkMOjl/bh6JNCiSMjp6kX6wCv0h1vEyUM3Xadqs64EqXQ0GsprPklhGLwusVbSed0M1HjdyzCTOintgd1P55Sp5dSrbufYoLfFun3lvajN33cisbK81yGarTF/YYC3vk99Q4Kd4OLAH8OBVFgd5g7XZ6ALvV35yz4mhlR5EKq8cLKIX9pcf1NUoiMd3RShFFZE+7dHzck2vE19B4Y3exbuBcjHHEQIOip5n+ys70OiV/cXJkPkrdWhGFbtSNhFriccbvsiLnjZtbXNB3wlVMpJSzmkUT+a/ysvhikbsYZ+Yzlz0AJa9kuJ29q/Y89TIYGPjmTup4rRXnJg5KF5J2SFFEwv1kpbX6MdWhtffU3ikl9Vn5qDkVsVjeTVgaFIdlMhV4+8oJDWtEYH8slBK63HeQta9OVVpjCrpgMY936SSeP0cH+TsvkEhticnkRXvGQBT5CLBwKsT1IqahTzVqrOwIb8i3Hmtszc8WgvyBnM5IFWmWdvK69NZaZNorHm5XpAN0rGb3T6Oz406GgPfctiaEPWamuF7vHqYWDTOMiwNdOnkWh77Je94OiBfHxhrfcYveCdnAPmaxHraX/Du71mcqxxqBdZpIZX8KW9USQsyetV78GSxB7/CuxJ8nXbWsgHaPiu7KZdblXQbiroEYYbjP4g90MS2bZ8XMaYajqIkLjWNIqBlbD9GmU1GV286qB6g/gJeV2VZVnU9/qFfzxCho8quWd3TN/WwpqvQ596Rdtwf31e+Edj40j1c7BM+//ATHYtu6pzY5SX9QbcUZLPiRNAGi3F+BXj5OA+XjHvCefYzDm5I5M32EuPEQjm0BlHhtbN51CbO5vkoMnCeMjZUgba+/wqi4V7PvMIV9Qnzo4ab0s5GFuQn7XYxFRs06W0qG1uxvNxM2v224a4EuyGBb2OHtE3wXkOuiEUW9Prm3iZzVWGKhrc4mw4T2JU7JCsKm0tWjp1fIe1Cjf0NiL5fTYvD1lS/JDADXyBAZypn01bkx1lOMee5/OJSVGSD07qWaTfxwSGBmw/TVY5hbIbc8El02SX+FLci85e0nHisexx/ey167h0Aj1cHYxp864xjRtdgAz736ji5pYfHX14BQ8017NR82249nNKaH2HMYLFPI5pplNbOSpR/gbhHCfZwbzFvZ6dLXIDff4ULXniXb4hBY6vdPN18LX5WYMphHN1hOebjQCt8ye17vmngpQEail2PH6RgaS/dOGJf7AxiGO3s8Q3f9Q0HbPBzAeKfXHDHxutd06hlTJ/51laYKVnn93zNMIJRr0FmMy6wCOZH5baDgC2XlJtTcUENW433NmFHGLTcCt8R7uqel2QR32/ux7Dhcs3rvegfR9vyXd+MSHBpfxzb05GPb5DUaZ2Iv4S/sIJDr7kjfAcM/BDK1mXTjt0W69div6ce6mMTOlEkSvEocsLmWA9/SjqCiQ5HXxZ4M1h68I27xzeSG4YrbgH+0Vd9H3zwwQcf/CP8B1uKbkEoMiULAAAAAElFTkSuQmCC"/>
          <p:cNvSpPr>
            <a:spLocks noChangeAspect="1" noChangeArrowheads="1"/>
          </p:cNvSpPr>
          <p:nvPr/>
        </p:nvSpPr>
        <p:spPr bwMode="auto">
          <a:xfrm>
            <a:off x="596150" y="875505"/>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5" name="Picture 4"/>
          <p:cNvPicPr>
            <a:picLocks noChangeAspect="1"/>
          </p:cNvPicPr>
          <p:nvPr/>
        </p:nvPicPr>
        <p:blipFill>
          <a:blip r:embed="rId2"/>
          <a:stretch>
            <a:fillRect/>
          </a:stretch>
        </p:blipFill>
        <p:spPr>
          <a:xfrm>
            <a:off x="334212" y="1524058"/>
            <a:ext cx="1133475" cy="1038225"/>
          </a:xfrm>
          <a:prstGeom prst="rect">
            <a:avLst/>
          </a:prstGeom>
        </p:spPr>
      </p:pic>
      <p:pic>
        <p:nvPicPr>
          <p:cNvPr id="6" name="Picture 2" descr="C:\Users\User\Desktop\logo_rau_fb250.png">
            <a:extLst>
              <a:ext uri="{FF2B5EF4-FFF2-40B4-BE49-F238E27FC236}">
                <a16:creationId xmlns:a16="http://schemas.microsoft.com/office/drawing/2014/main" id="{48640912-A8D5-604B-9073-AD6B8C0D30FE}"/>
              </a:ext>
            </a:extLst>
          </p:cNvPr>
          <p:cNvPicPr>
            <a:picLocks noChangeAspect="1" noChangeArrowheads="1"/>
          </p:cNvPicPr>
          <p:nvPr/>
        </p:nvPicPr>
        <p:blipFill>
          <a:blip r:embed="rId3" cstate="print"/>
          <a:srcRect/>
          <a:stretch>
            <a:fillRect/>
          </a:stretch>
        </p:blipFill>
        <p:spPr bwMode="auto">
          <a:xfrm>
            <a:off x="11519338" y="0"/>
            <a:ext cx="672662" cy="672662"/>
          </a:xfrm>
          <a:prstGeom prst="rect">
            <a:avLst/>
          </a:prstGeom>
          <a:noFill/>
        </p:spPr>
      </p:pic>
      <p:sp>
        <p:nvSpPr>
          <p:cNvPr id="7" name="Прямоугольник: скругленные углы 9">
            <a:extLst>
              <a:ext uri="{FF2B5EF4-FFF2-40B4-BE49-F238E27FC236}">
                <a16:creationId xmlns:a16="http://schemas.microsoft.com/office/drawing/2014/main" id="{80CCEC74-56A8-4666-A0A2-5710A5954FA6}"/>
              </a:ext>
            </a:extLst>
          </p:cNvPr>
          <p:cNvSpPr/>
          <p:nvPr/>
        </p:nvSpPr>
        <p:spPr>
          <a:xfrm>
            <a:off x="0" y="12642"/>
            <a:ext cx="4715934" cy="850085"/>
          </a:xfrm>
          <a:prstGeom prst="roundRect">
            <a:avLst/>
          </a:prstGeom>
          <a:gradFill>
            <a:gsLst>
              <a:gs pos="0">
                <a:srgbClr val="00B050"/>
              </a:gs>
              <a:gs pos="8000">
                <a:srgbClr val="00B050"/>
              </a:gs>
              <a:gs pos="100000">
                <a:srgbClr val="92D050"/>
              </a:gs>
            </a:gsLst>
            <a:path path="rect">
              <a:fillToRect t="100000" r="10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i="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Գաղափար և լուծումներ</a:t>
            </a:r>
          </a:p>
        </p:txBody>
      </p:sp>
      <p:sp>
        <p:nvSpPr>
          <p:cNvPr id="8" name="Title 1"/>
          <p:cNvSpPr txBox="1">
            <a:spLocks/>
          </p:cNvSpPr>
          <p:nvPr/>
        </p:nvSpPr>
        <p:spPr>
          <a:xfrm>
            <a:off x="5842000" y="12642"/>
            <a:ext cx="7750168" cy="88423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ru-RU" sz="3200" b="1" i="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ՆԱՆՈ</a:t>
            </a:r>
            <a:r>
              <a:rPr lang="en-US" sz="3200" b="1" i="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ՏԵԽՆՈԼՈԳԻԱ</a:t>
            </a:r>
          </a:p>
        </p:txBody>
      </p:sp>
      <p:pic>
        <p:nvPicPr>
          <p:cNvPr id="9" name="Picture 8"/>
          <p:cNvPicPr>
            <a:picLocks noChangeAspect="1"/>
          </p:cNvPicPr>
          <p:nvPr/>
        </p:nvPicPr>
        <p:blipFill>
          <a:blip r:embed="rId4"/>
          <a:stretch>
            <a:fillRect/>
          </a:stretch>
        </p:blipFill>
        <p:spPr>
          <a:xfrm>
            <a:off x="0" y="4774109"/>
            <a:ext cx="2018666" cy="610689"/>
          </a:xfrm>
          <a:prstGeom prst="rect">
            <a:avLst/>
          </a:prstGeom>
        </p:spPr>
      </p:pic>
    </p:spTree>
    <p:extLst>
      <p:ext uri="{BB962C8B-B14F-4D97-AF65-F5344CB8AC3E}">
        <p14:creationId xmlns:p14="http://schemas.microsoft.com/office/powerpoint/2010/main" val="25937095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409732" y="1770456"/>
            <a:ext cx="5523076" cy="3161761"/>
          </a:xfrm>
          <a:prstGeom prst="rect">
            <a:avLst/>
          </a:prstGeom>
        </p:spPr>
      </p:pic>
      <p:sp>
        <p:nvSpPr>
          <p:cNvPr id="7" name="Прямоугольник: скругленные углы 9">
            <a:extLst>
              <a:ext uri="{FF2B5EF4-FFF2-40B4-BE49-F238E27FC236}">
                <a16:creationId xmlns:a16="http://schemas.microsoft.com/office/drawing/2014/main" id="{80CCEC74-56A8-4666-A0A2-5710A5954FA6}"/>
              </a:ext>
            </a:extLst>
          </p:cNvPr>
          <p:cNvSpPr/>
          <p:nvPr/>
        </p:nvSpPr>
        <p:spPr>
          <a:xfrm>
            <a:off x="0" y="12642"/>
            <a:ext cx="4715934" cy="850085"/>
          </a:xfrm>
          <a:prstGeom prst="roundRect">
            <a:avLst/>
          </a:prstGeom>
          <a:gradFill>
            <a:gsLst>
              <a:gs pos="0">
                <a:srgbClr val="00B050"/>
              </a:gs>
              <a:gs pos="8000">
                <a:srgbClr val="00B050"/>
              </a:gs>
              <a:gs pos="100000">
                <a:srgbClr val="92D050"/>
              </a:gs>
            </a:gsLst>
            <a:path path="rect">
              <a:fillToRect t="100000" r="10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i="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Գաղափար և լուծումներ</a:t>
            </a:r>
          </a:p>
        </p:txBody>
      </p:sp>
      <p:pic>
        <p:nvPicPr>
          <p:cNvPr id="8" name="Picture 2" descr="C:\Users\User\Desktop\logo_rau_fb250.png">
            <a:extLst>
              <a:ext uri="{FF2B5EF4-FFF2-40B4-BE49-F238E27FC236}">
                <a16:creationId xmlns:a16="http://schemas.microsoft.com/office/drawing/2014/main" id="{48640912-A8D5-604B-9073-AD6B8C0D30FE}"/>
              </a:ext>
            </a:extLst>
          </p:cNvPr>
          <p:cNvPicPr>
            <a:picLocks noChangeAspect="1" noChangeArrowheads="1"/>
          </p:cNvPicPr>
          <p:nvPr/>
        </p:nvPicPr>
        <p:blipFill>
          <a:blip r:embed="rId3" cstate="print"/>
          <a:srcRect/>
          <a:stretch>
            <a:fillRect/>
          </a:stretch>
        </p:blipFill>
        <p:spPr bwMode="auto">
          <a:xfrm>
            <a:off x="11519338" y="0"/>
            <a:ext cx="672662" cy="672662"/>
          </a:xfrm>
          <a:prstGeom prst="rect">
            <a:avLst/>
          </a:prstGeom>
          <a:noFill/>
        </p:spPr>
      </p:pic>
      <p:pic>
        <p:nvPicPr>
          <p:cNvPr id="9" name="Picture 8"/>
          <p:cNvPicPr>
            <a:picLocks noChangeAspect="1"/>
          </p:cNvPicPr>
          <p:nvPr/>
        </p:nvPicPr>
        <p:blipFill>
          <a:blip r:embed="rId4"/>
          <a:stretch>
            <a:fillRect/>
          </a:stretch>
        </p:blipFill>
        <p:spPr>
          <a:xfrm>
            <a:off x="1311507" y="6179526"/>
            <a:ext cx="5663675" cy="737680"/>
          </a:xfrm>
          <a:prstGeom prst="rect">
            <a:avLst/>
          </a:prstGeom>
        </p:spPr>
      </p:pic>
      <p:pic>
        <p:nvPicPr>
          <p:cNvPr id="4098" name="Picture 2" descr="Рис.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42488" y="1827606"/>
            <a:ext cx="5713304" cy="3196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42032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42000" y="12642"/>
            <a:ext cx="7750168" cy="884238"/>
          </a:xfrm>
        </p:spPr>
        <p:txBody>
          <a:bodyPr rtlCol="0">
            <a:noAutofit/>
          </a:bodyPr>
          <a:lstStyle/>
          <a:p>
            <a:pPr>
              <a:defRPr/>
            </a:pPr>
            <a:r>
              <a:rPr lang="ru-RU" sz="3200" b="1" i="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ՆԱՆՈԲԺՇԿՈՒԹՅՈՒՆ</a:t>
            </a:r>
            <a:endParaRPr lang="en-US" sz="3200" b="1" i="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17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46142" y="988341"/>
            <a:ext cx="4609553" cy="339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6" name="TextBox 9"/>
          <p:cNvSpPr txBox="1">
            <a:spLocks noChangeArrowheads="1"/>
          </p:cNvSpPr>
          <p:nvPr/>
        </p:nvSpPr>
        <p:spPr bwMode="auto">
          <a:xfrm>
            <a:off x="1322634" y="3893355"/>
            <a:ext cx="87360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en-US" altLang="ru-RU" sz="1800" dirty="0"/>
          </a:p>
        </p:txBody>
      </p:sp>
      <p:sp>
        <p:nvSpPr>
          <p:cNvPr id="7177" name="TextBox 10"/>
          <p:cNvSpPr txBox="1">
            <a:spLocks noChangeArrowheads="1"/>
          </p:cNvSpPr>
          <p:nvPr/>
        </p:nvSpPr>
        <p:spPr bwMode="auto">
          <a:xfrm>
            <a:off x="491066" y="6181781"/>
            <a:ext cx="566420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None/>
            </a:pPr>
            <a:r>
              <a:rPr lang="en-US" sz="2000" i="1" dirty="0">
                <a:latin typeface="Times New Roman" panose="02020603050405020304" pitchFamily="18" charset="0"/>
                <a:cs typeface="Times New Roman" panose="02020603050405020304" pitchFamily="18" charset="0"/>
                <a:hlinkClick r:id="rId3"/>
              </a:rPr>
              <a:t>https://doi.org/10.1007/s11051-010-0192-z</a:t>
            </a:r>
            <a:endParaRPr lang="ru-RU" sz="2000" i="1" dirty="0">
              <a:latin typeface="Times New Roman" panose="02020603050405020304" pitchFamily="18" charset="0"/>
              <a:cs typeface="Times New Roman" panose="02020603050405020304" pitchFamily="18" charset="0"/>
            </a:endParaRPr>
          </a:p>
          <a:p>
            <a:pPr algn="ctr">
              <a:spcBef>
                <a:spcPct val="0"/>
              </a:spcBef>
              <a:buNone/>
            </a:pPr>
            <a:endParaRPr lang="en-US" altLang="ru-RU" sz="2000" b="1" i="1" dirty="0">
              <a:latin typeface="Times New Roman" panose="02020603050405020304" pitchFamily="18" charset="0"/>
              <a:cs typeface="Times New Roman" panose="02020603050405020304" pitchFamily="18" charset="0"/>
            </a:endParaRPr>
          </a:p>
        </p:txBody>
      </p:sp>
      <p:pic>
        <p:nvPicPr>
          <p:cNvPr id="10" name="Picture 2" descr="C:\Users\User\Desktop\logo_rau_fb250.png">
            <a:extLst>
              <a:ext uri="{FF2B5EF4-FFF2-40B4-BE49-F238E27FC236}">
                <a16:creationId xmlns:a16="http://schemas.microsoft.com/office/drawing/2014/main" id="{48640912-A8D5-604B-9073-AD6B8C0D30FE}"/>
              </a:ext>
            </a:extLst>
          </p:cNvPr>
          <p:cNvPicPr>
            <a:picLocks noChangeAspect="1" noChangeArrowheads="1"/>
          </p:cNvPicPr>
          <p:nvPr/>
        </p:nvPicPr>
        <p:blipFill>
          <a:blip r:embed="rId4" cstate="print"/>
          <a:srcRect/>
          <a:stretch>
            <a:fillRect/>
          </a:stretch>
        </p:blipFill>
        <p:spPr bwMode="auto">
          <a:xfrm>
            <a:off x="11422768" y="0"/>
            <a:ext cx="769232" cy="769232"/>
          </a:xfrm>
          <a:prstGeom prst="rect">
            <a:avLst/>
          </a:prstGeom>
          <a:noFill/>
        </p:spPr>
      </p:pic>
      <p:sp>
        <p:nvSpPr>
          <p:cNvPr id="11" name="Прямоугольник: скругленные углы 9">
            <a:extLst>
              <a:ext uri="{FF2B5EF4-FFF2-40B4-BE49-F238E27FC236}">
                <a16:creationId xmlns:a16="http://schemas.microsoft.com/office/drawing/2014/main" id="{80CCEC74-56A8-4666-A0A2-5710A5954FA6}"/>
              </a:ext>
            </a:extLst>
          </p:cNvPr>
          <p:cNvSpPr/>
          <p:nvPr/>
        </p:nvSpPr>
        <p:spPr>
          <a:xfrm>
            <a:off x="0" y="12642"/>
            <a:ext cx="4715934" cy="850085"/>
          </a:xfrm>
          <a:prstGeom prst="roundRect">
            <a:avLst/>
          </a:prstGeom>
          <a:gradFill>
            <a:gsLst>
              <a:gs pos="0">
                <a:srgbClr val="00B050"/>
              </a:gs>
              <a:gs pos="8000">
                <a:srgbClr val="00B050"/>
              </a:gs>
              <a:gs pos="100000">
                <a:srgbClr val="92D050"/>
              </a:gs>
            </a:gsLst>
            <a:path path="rect">
              <a:fillToRect t="100000" r="10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i="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Գաղափար և լուծումներ</a:t>
            </a:r>
          </a:p>
        </p:txBody>
      </p:sp>
      <p:pic>
        <p:nvPicPr>
          <p:cNvPr id="3" name="Picture 2"/>
          <p:cNvPicPr>
            <a:picLocks noChangeAspect="1"/>
          </p:cNvPicPr>
          <p:nvPr/>
        </p:nvPicPr>
        <p:blipFill>
          <a:blip r:embed="rId5"/>
          <a:stretch>
            <a:fillRect/>
          </a:stretch>
        </p:blipFill>
        <p:spPr>
          <a:xfrm>
            <a:off x="673366" y="1616142"/>
            <a:ext cx="4323508" cy="3533696"/>
          </a:xfrm>
          <a:prstGeom prst="rect">
            <a:avLst/>
          </a:prstGeom>
        </p:spPr>
      </p:pic>
      <p:pic>
        <p:nvPicPr>
          <p:cNvPr id="15" name="Picture 4" descr="Metrology for Nanomaterials in Medicine | NIS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20590" y="3747433"/>
            <a:ext cx="2771410" cy="26707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99332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1336978" y="1037602"/>
            <a:ext cx="3378956" cy="5296491"/>
          </a:xfrm>
          <a:prstGeom prst="rect">
            <a:avLst/>
          </a:prstGeom>
        </p:spPr>
      </p:pic>
      <p:pic>
        <p:nvPicPr>
          <p:cNvPr id="8" name="Picture 4" descr="C:\Users\User\Desktop\272628584_633460004541875_1606683355218986362_n.png"/>
          <p:cNvPicPr>
            <a:picLocks noChangeAspect="1" noChangeArrowheads="1"/>
          </p:cNvPicPr>
          <p:nvPr/>
        </p:nvPicPr>
        <p:blipFill>
          <a:blip r:embed="rId3"/>
          <a:srcRect/>
          <a:stretch>
            <a:fillRect/>
          </a:stretch>
        </p:blipFill>
        <p:spPr bwMode="auto">
          <a:xfrm>
            <a:off x="5111142" y="407694"/>
            <a:ext cx="6455366" cy="5541285"/>
          </a:xfrm>
          <a:prstGeom prst="rect">
            <a:avLst/>
          </a:prstGeom>
          <a:noFill/>
        </p:spPr>
      </p:pic>
      <p:sp>
        <p:nvSpPr>
          <p:cNvPr id="9" name="Прямоугольник 6"/>
          <p:cNvSpPr/>
          <p:nvPr/>
        </p:nvSpPr>
        <p:spPr>
          <a:xfrm>
            <a:off x="712221" y="6334093"/>
            <a:ext cx="6960426" cy="338554"/>
          </a:xfrm>
          <a:prstGeom prst="rect">
            <a:avLst/>
          </a:prstGeom>
        </p:spPr>
        <p:txBody>
          <a:bodyPr wrap="square">
            <a:spAutoFit/>
          </a:bodyPr>
          <a:lstStyle/>
          <a:p>
            <a:r>
              <a:rPr lang="en-US" sz="1600" dirty="0">
                <a:latin typeface="Times New Roman" pitchFamily="18" charset="0"/>
                <a:cs typeface="Times New Roman" pitchFamily="18" charset="0"/>
              </a:rPr>
              <a:t>Ali A</a:t>
            </a:r>
            <a:r>
              <a:rPr lang="ru-RU" sz="1600" dirty="0">
                <a:latin typeface="Times New Roman" pitchFamily="18" charset="0"/>
                <a:cs typeface="Times New Roman" pitchFamily="18" charset="0"/>
              </a:rPr>
              <a:t>.</a:t>
            </a:r>
            <a:r>
              <a:rPr lang="en-US" sz="1600" dirty="0">
                <a:latin typeface="Times New Roman" pitchFamily="18" charset="0"/>
                <a:cs typeface="Times New Roman" pitchFamily="18" charset="0"/>
              </a:rPr>
              <a:t>  et al (2021) </a:t>
            </a:r>
            <a:r>
              <a:rPr lang="en-US" sz="1600" i="1" dirty="0">
                <a:latin typeface="Times New Roman" pitchFamily="18" charset="0"/>
                <a:cs typeface="Times New Roman" pitchFamily="18" charset="0"/>
              </a:rPr>
              <a:t>Front. Chem.</a:t>
            </a:r>
            <a:r>
              <a:rPr lang="en-US" sz="1600" dirty="0">
                <a:latin typeface="Times New Roman" pitchFamily="18" charset="0"/>
                <a:cs typeface="Times New Roman" pitchFamily="18" charset="0"/>
              </a:rPr>
              <a:t> 9:629054. </a:t>
            </a:r>
            <a:r>
              <a:rPr lang="en-US" sz="1600" dirty="0" err="1">
                <a:latin typeface="Times New Roman" pitchFamily="18" charset="0"/>
                <a:cs typeface="Times New Roman" pitchFamily="18" charset="0"/>
              </a:rPr>
              <a:t>doi</a:t>
            </a:r>
            <a:r>
              <a:rPr lang="en-US" sz="1600" dirty="0">
                <a:latin typeface="Times New Roman" pitchFamily="18" charset="0"/>
                <a:cs typeface="Times New Roman" pitchFamily="18" charset="0"/>
              </a:rPr>
              <a:t>: 10.3389/fchem.2021.629054</a:t>
            </a:r>
          </a:p>
        </p:txBody>
      </p:sp>
      <p:pic>
        <p:nvPicPr>
          <p:cNvPr id="6" name="Picture 2" descr="C:\Users\User\Desktop\logo_rau_fb250.png">
            <a:extLst>
              <a:ext uri="{FF2B5EF4-FFF2-40B4-BE49-F238E27FC236}">
                <a16:creationId xmlns:a16="http://schemas.microsoft.com/office/drawing/2014/main" id="{48640912-A8D5-604B-9073-AD6B8C0D30FE}"/>
              </a:ext>
            </a:extLst>
          </p:cNvPr>
          <p:cNvPicPr>
            <a:picLocks noChangeAspect="1" noChangeArrowheads="1"/>
          </p:cNvPicPr>
          <p:nvPr/>
        </p:nvPicPr>
        <p:blipFill>
          <a:blip r:embed="rId4" cstate="print"/>
          <a:srcRect/>
          <a:stretch>
            <a:fillRect/>
          </a:stretch>
        </p:blipFill>
        <p:spPr bwMode="auto">
          <a:xfrm>
            <a:off x="11519338" y="0"/>
            <a:ext cx="672662" cy="672662"/>
          </a:xfrm>
          <a:prstGeom prst="rect">
            <a:avLst/>
          </a:prstGeom>
          <a:noFill/>
        </p:spPr>
      </p:pic>
      <p:sp>
        <p:nvSpPr>
          <p:cNvPr id="10" name="Прямоугольник: скругленные углы 9">
            <a:extLst>
              <a:ext uri="{FF2B5EF4-FFF2-40B4-BE49-F238E27FC236}">
                <a16:creationId xmlns:a16="http://schemas.microsoft.com/office/drawing/2014/main" id="{80CCEC74-56A8-4666-A0A2-5710A5954FA6}"/>
              </a:ext>
            </a:extLst>
          </p:cNvPr>
          <p:cNvSpPr/>
          <p:nvPr/>
        </p:nvSpPr>
        <p:spPr>
          <a:xfrm>
            <a:off x="0" y="12642"/>
            <a:ext cx="4715934" cy="850085"/>
          </a:xfrm>
          <a:prstGeom prst="roundRect">
            <a:avLst/>
          </a:prstGeom>
          <a:gradFill>
            <a:gsLst>
              <a:gs pos="0">
                <a:srgbClr val="00B050"/>
              </a:gs>
              <a:gs pos="8000">
                <a:srgbClr val="00B050"/>
              </a:gs>
              <a:gs pos="100000">
                <a:srgbClr val="92D050"/>
              </a:gs>
            </a:gsLst>
            <a:path path="rect">
              <a:fillToRect t="100000" r="10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i="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Գաղափար և լուծումներ</a:t>
            </a:r>
          </a:p>
        </p:txBody>
      </p:sp>
    </p:spTree>
    <p:extLst>
      <p:ext uri="{BB962C8B-B14F-4D97-AF65-F5344CB8AC3E}">
        <p14:creationId xmlns:p14="http://schemas.microsoft.com/office/powerpoint/2010/main" val="377843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5303520" y="306238"/>
            <a:ext cx="5010688" cy="433595"/>
          </a:xfrm>
        </p:spPr>
        <p:txBody>
          <a:bodyPr>
            <a:noAutofit/>
          </a:bodyPr>
          <a:lstStyle/>
          <a:p>
            <a:pPr eaLnBrk="1" hangingPunct="1"/>
            <a:r>
              <a:rPr lang="en-US" altLang="ru-RU" sz="2800" b="1" i="1" dirty="0" err="1">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Դեղերի</a:t>
            </a:r>
            <a:r>
              <a:rPr lang="en-US" altLang="ru-RU" sz="2800" b="1" i="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ru-RU" sz="2800" b="1" i="1" dirty="0" err="1">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փոխադրիչներ</a:t>
            </a:r>
            <a:endParaRPr lang="en-US" altLang="ru-RU" sz="2800" b="1" i="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819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1721326"/>
            <a:ext cx="3087146" cy="442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TextBox 4"/>
          <p:cNvSpPr txBox="1">
            <a:spLocks noChangeArrowheads="1"/>
          </p:cNvSpPr>
          <p:nvPr/>
        </p:nvSpPr>
        <p:spPr bwMode="auto">
          <a:xfrm>
            <a:off x="441054" y="1959180"/>
            <a:ext cx="609600" cy="369887"/>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ru-RU" sz="1800">
                <a:solidFill>
                  <a:srgbClr val="FF0000"/>
                </a:solidFill>
              </a:rPr>
              <a:t>1</a:t>
            </a:r>
          </a:p>
        </p:txBody>
      </p:sp>
      <p:sp>
        <p:nvSpPr>
          <p:cNvPr id="8197" name="TextBox 5"/>
          <p:cNvSpPr txBox="1">
            <a:spLocks noChangeArrowheads="1"/>
          </p:cNvSpPr>
          <p:nvPr/>
        </p:nvSpPr>
        <p:spPr bwMode="auto">
          <a:xfrm>
            <a:off x="446308" y="3795050"/>
            <a:ext cx="609600" cy="369887"/>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ru-RU" sz="1800">
                <a:solidFill>
                  <a:srgbClr val="FF0000"/>
                </a:solidFill>
              </a:rPr>
              <a:t>3</a:t>
            </a:r>
          </a:p>
        </p:txBody>
      </p:sp>
      <p:sp>
        <p:nvSpPr>
          <p:cNvPr id="8198" name="TextBox 6"/>
          <p:cNvSpPr txBox="1">
            <a:spLocks noChangeArrowheads="1"/>
          </p:cNvSpPr>
          <p:nvPr/>
        </p:nvSpPr>
        <p:spPr bwMode="auto">
          <a:xfrm>
            <a:off x="446308" y="2619077"/>
            <a:ext cx="609600" cy="369888"/>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ru-RU" sz="1800">
                <a:solidFill>
                  <a:srgbClr val="FF0000"/>
                </a:solidFill>
              </a:rPr>
              <a:t>2</a:t>
            </a:r>
          </a:p>
        </p:txBody>
      </p:sp>
      <p:sp>
        <p:nvSpPr>
          <p:cNvPr id="8199" name="TextBox 7"/>
          <p:cNvSpPr txBox="1">
            <a:spLocks noChangeArrowheads="1"/>
          </p:cNvSpPr>
          <p:nvPr/>
        </p:nvSpPr>
        <p:spPr bwMode="auto">
          <a:xfrm>
            <a:off x="441054" y="4976416"/>
            <a:ext cx="609600" cy="369888"/>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ru-RU" sz="1800">
                <a:solidFill>
                  <a:srgbClr val="FF0000"/>
                </a:solidFill>
              </a:rPr>
              <a:t>4</a:t>
            </a:r>
          </a:p>
        </p:txBody>
      </p:sp>
      <p:cxnSp>
        <p:nvCxnSpPr>
          <p:cNvPr id="10" name="Straight Arrow Connector 9"/>
          <p:cNvCxnSpPr>
            <a:stCxn id="8196" idx="3"/>
          </p:cNvCxnSpPr>
          <p:nvPr/>
        </p:nvCxnSpPr>
        <p:spPr>
          <a:xfrm flipV="1">
            <a:off x="1050654" y="2129994"/>
            <a:ext cx="890752" cy="14130"/>
          </a:xfrm>
          <a:prstGeom prst="straightConnector1">
            <a:avLst/>
          </a:prstGeom>
          <a:ln>
            <a:solidFill>
              <a:srgbClr val="FF000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8198" idx="3"/>
          </p:cNvCxnSpPr>
          <p:nvPr/>
        </p:nvCxnSpPr>
        <p:spPr>
          <a:xfrm flipV="1">
            <a:off x="1055908" y="2793703"/>
            <a:ext cx="2057400" cy="9525"/>
          </a:xfrm>
          <a:prstGeom prst="straightConnector1">
            <a:avLst/>
          </a:prstGeom>
          <a:ln>
            <a:solidFill>
              <a:srgbClr val="FF000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8197" idx="3"/>
          </p:cNvCxnSpPr>
          <p:nvPr/>
        </p:nvCxnSpPr>
        <p:spPr>
          <a:xfrm>
            <a:off x="1055908" y="3979994"/>
            <a:ext cx="2444037" cy="9434"/>
          </a:xfrm>
          <a:prstGeom prst="straightConnector1">
            <a:avLst/>
          </a:prstGeom>
          <a:ln>
            <a:solidFill>
              <a:srgbClr val="FF000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8199" idx="3"/>
          </p:cNvCxnSpPr>
          <p:nvPr/>
        </p:nvCxnSpPr>
        <p:spPr>
          <a:xfrm>
            <a:off x="1050654" y="5161360"/>
            <a:ext cx="1374228" cy="0"/>
          </a:xfrm>
          <a:prstGeom prst="straightConnector1">
            <a:avLst/>
          </a:prstGeom>
          <a:ln>
            <a:solidFill>
              <a:srgbClr val="FF0000"/>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8205" name="TextBox 20"/>
          <p:cNvSpPr txBox="1">
            <a:spLocks noChangeArrowheads="1"/>
          </p:cNvSpPr>
          <p:nvPr/>
        </p:nvSpPr>
        <p:spPr bwMode="auto">
          <a:xfrm>
            <a:off x="1976438" y="6413501"/>
            <a:ext cx="38862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ru-RU" sz="1200" dirty="0">
                <a:latin typeface="Times New Roman" panose="02020603050405020304" pitchFamily="18" charset="0"/>
                <a:cs typeface="Times New Roman" panose="02020603050405020304" pitchFamily="18" charset="0"/>
              </a:rPr>
              <a:t>Source: Comprehensive Cancer Center Ohio University</a:t>
            </a:r>
          </a:p>
        </p:txBody>
      </p:sp>
      <p:pic>
        <p:nvPicPr>
          <p:cNvPr id="2" name="Picture 1"/>
          <p:cNvPicPr>
            <a:picLocks noChangeAspect="1"/>
          </p:cNvPicPr>
          <p:nvPr/>
        </p:nvPicPr>
        <p:blipFill>
          <a:blip r:embed="rId3"/>
          <a:stretch>
            <a:fillRect/>
          </a:stretch>
        </p:blipFill>
        <p:spPr>
          <a:xfrm>
            <a:off x="5200486" y="1754593"/>
            <a:ext cx="6465997" cy="4423236"/>
          </a:xfrm>
          <a:prstGeom prst="rect">
            <a:avLst/>
          </a:prstGeom>
        </p:spPr>
      </p:pic>
      <p:sp>
        <p:nvSpPr>
          <p:cNvPr id="16" name="Прямоугольник: скругленные углы 9">
            <a:extLst>
              <a:ext uri="{FF2B5EF4-FFF2-40B4-BE49-F238E27FC236}">
                <a16:creationId xmlns:a16="http://schemas.microsoft.com/office/drawing/2014/main" id="{80CCEC74-56A8-4666-A0A2-5710A5954FA6}"/>
              </a:ext>
            </a:extLst>
          </p:cNvPr>
          <p:cNvSpPr/>
          <p:nvPr/>
        </p:nvSpPr>
        <p:spPr>
          <a:xfrm>
            <a:off x="0" y="-17294"/>
            <a:ext cx="4715934" cy="850085"/>
          </a:xfrm>
          <a:prstGeom prst="roundRect">
            <a:avLst/>
          </a:prstGeom>
          <a:gradFill>
            <a:gsLst>
              <a:gs pos="0">
                <a:srgbClr val="00B050"/>
              </a:gs>
              <a:gs pos="8000">
                <a:srgbClr val="00B050"/>
              </a:gs>
              <a:gs pos="100000">
                <a:srgbClr val="92D050"/>
              </a:gs>
            </a:gsLst>
            <a:path path="rect">
              <a:fillToRect t="100000" r="10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i="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Գաղափար և լուծումներ</a:t>
            </a:r>
          </a:p>
        </p:txBody>
      </p:sp>
      <p:pic>
        <p:nvPicPr>
          <p:cNvPr id="17" name="Picture 2" descr="C:\Users\User\Desktop\logo_rau_fb250.png">
            <a:extLst>
              <a:ext uri="{FF2B5EF4-FFF2-40B4-BE49-F238E27FC236}">
                <a16:creationId xmlns:a16="http://schemas.microsoft.com/office/drawing/2014/main" id="{48640912-A8D5-604B-9073-AD6B8C0D30FE}"/>
              </a:ext>
            </a:extLst>
          </p:cNvPr>
          <p:cNvPicPr>
            <a:picLocks noChangeAspect="1" noChangeArrowheads="1"/>
          </p:cNvPicPr>
          <p:nvPr/>
        </p:nvPicPr>
        <p:blipFill>
          <a:blip r:embed="rId4" cstate="print"/>
          <a:srcRect/>
          <a:stretch>
            <a:fillRect/>
          </a:stretch>
        </p:blipFill>
        <p:spPr bwMode="auto">
          <a:xfrm>
            <a:off x="11519338" y="0"/>
            <a:ext cx="672662" cy="672662"/>
          </a:xfrm>
          <a:prstGeom prst="rect">
            <a:avLst/>
          </a:prstGeom>
          <a:noFill/>
        </p:spPr>
      </p:pic>
    </p:spTree>
    <p:extLst>
      <p:ext uri="{BB962C8B-B14F-4D97-AF65-F5344CB8AC3E}">
        <p14:creationId xmlns:p14="http://schemas.microsoft.com/office/powerpoint/2010/main" val="4360981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959927" y="0"/>
            <a:ext cx="8229600" cy="884237"/>
          </a:xfrm>
        </p:spPr>
        <p:txBody>
          <a:bodyPr>
            <a:normAutofit/>
          </a:bodyPr>
          <a:lstStyle/>
          <a:p>
            <a:pPr eaLnBrk="1" hangingPunct="1"/>
            <a:r>
              <a:rPr lang="en-US" altLang="ru-RU" sz="3200" b="1" i="1" dirty="0" err="1">
                <a:solidFill>
                  <a:schemeClr val="accent1">
                    <a:lumMod val="75000"/>
                  </a:schemeClr>
                </a:solidFill>
                <a:latin typeface="Times New Roman" panose="02020603050405020304" pitchFamily="18" charset="0"/>
                <a:cs typeface="Times New Roman" panose="02020603050405020304" pitchFamily="18" charset="0"/>
              </a:rPr>
              <a:t>պատկերավորում</a:t>
            </a:r>
            <a:endParaRPr lang="en-US" altLang="ru-RU" sz="3200" b="1" i="1"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10244" name="Picture 3"/>
          <p:cNvPicPr>
            <a:picLocks noChangeAspect="1" noChangeArrowheads="1"/>
          </p:cNvPicPr>
          <p:nvPr/>
        </p:nvPicPr>
        <p:blipFill>
          <a:blip r:embed="rId3">
            <a:extLst>
              <a:ext uri="{28A0092B-C50C-407E-A947-70E740481C1C}">
                <a14:useLocalDpi xmlns:a14="http://schemas.microsoft.com/office/drawing/2010/main" val="0"/>
              </a:ext>
            </a:extLst>
          </a:blip>
          <a:srcRect t="22437" b="13461"/>
          <a:stretch>
            <a:fillRect/>
          </a:stretch>
        </p:blipFill>
        <p:spPr bwMode="auto">
          <a:xfrm>
            <a:off x="1663700" y="4343765"/>
            <a:ext cx="3627488" cy="186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TextBox 7"/>
          <p:cNvSpPr txBox="1">
            <a:spLocks noChangeArrowheads="1"/>
          </p:cNvSpPr>
          <p:nvPr/>
        </p:nvSpPr>
        <p:spPr bwMode="auto">
          <a:xfrm>
            <a:off x="1284160" y="6392094"/>
            <a:ext cx="44012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ru-RU" sz="1400" dirty="0">
                <a:latin typeface="Times New Roman" panose="02020603050405020304" pitchFamily="18" charset="0"/>
                <a:cs typeface="Times New Roman" panose="02020603050405020304" pitchFamily="18" charset="0"/>
              </a:rPr>
              <a:t>Source: Department of immunology, University of Toronto</a:t>
            </a:r>
          </a:p>
        </p:txBody>
      </p:sp>
      <p:pic>
        <p:nvPicPr>
          <p:cNvPr id="102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63700" y="1451084"/>
            <a:ext cx="1995167" cy="2018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9" name="TextBox 10"/>
          <p:cNvSpPr txBox="1">
            <a:spLocks noChangeArrowheads="1"/>
          </p:cNvSpPr>
          <p:nvPr/>
        </p:nvSpPr>
        <p:spPr bwMode="auto">
          <a:xfrm>
            <a:off x="818139" y="3591338"/>
            <a:ext cx="414178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ru-RU" sz="1600" i="1" dirty="0" err="1">
                <a:latin typeface="Times New Roman" panose="02020603050405020304" pitchFamily="18" charset="0"/>
                <a:cs typeface="Times New Roman" panose="02020603050405020304" pitchFamily="18" charset="0"/>
              </a:rPr>
              <a:t>CdSe</a:t>
            </a:r>
            <a:r>
              <a:rPr lang="en-US" altLang="ru-RU" sz="1600" i="1" dirty="0">
                <a:latin typeface="Times New Roman" panose="02020603050405020304" pitchFamily="18" charset="0"/>
                <a:cs typeface="Times New Roman" panose="02020603050405020304" pitchFamily="18" charset="0"/>
              </a:rPr>
              <a:t> nanoparticle (QD) structure</a:t>
            </a:r>
          </a:p>
        </p:txBody>
      </p:sp>
      <p:sp>
        <p:nvSpPr>
          <p:cNvPr id="10250" name="TextBox 11"/>
          <p:cNvSpPr txBox="1">
            <a:spLocks noChangeArrowheads="1"/>
          </p:cNvSpPr>
          <p:nvPr/>
        </p:nvSpPr>
        <p:spPr bwMode="auto">
          <a:xfrm>
            <a:off x="6484006" y="6361316"/>
            <a:ext cx="39624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ru-RU" sz="1400" dirty="0">
                <a:latin typeface="Times New Roman" panose="02020603050405020304" pitchFamily="18" charset="0"/>
                <a:cs typeface="Times New Roman" panose="02020603050405020304" pitchFamily="18" charset="0"/>
              </a:rPr>
              <a:t>Source: Laurence Livermore Laboratories</a:t>
            </a:r>
          </a:p>
        </p:txBody>
      </p:sp>
      <p:pic>
        <p:nvPicPr>
          <p:cNvPr id="10251" name="Picture 5"/>
          <p:cNvPicPr>
            <a:picLocks noChangeAspect="1" noChangeArrowheads="1"/>
          </p:cNvPicPr>
          <p:nvPr/>
        </p:nvPicPr>
        <p:blipFill>
          <a:blip r:embed="rId5">
            <a:extLst>
              <a:ext uri="{28A0092B-C50C-407E-A947-70E740481C1C}">
                <a14:useLocalDpi xmlns:a14="http://schemas.microsoft.com/office/drawing/2010/main" val="0"/>
              </a:ext>
            </a:extLst>
          </a:blip>
          <a:srcRect t="15546" r="3703"/>
          <a:stretch>
            <a:fillRect/>
          </a:stretch>
        </p:blipFill>
        <p:spPr bwMode="auto">
          <a:xfrm>
            <a:off x="5291188" y="1652852"/>
            <a:ext cx="2994761" cy="2502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2" name="Picture 6"/>
          <p:cNvPicPr>
            <a:picLocks noChangeAspect="1" noChangeArrowheads="1"/>
          </p:cNvPicPr>
          <p:nvPr/>
        </p:nvPicPr>
        <p:blipFill>
          <a:blip r:embed="rId6">
            <a:extLst>
              <a:ext uri="{28A0092B-C50C-407E-A947-70E740481C1C}">
                <a14:useLocalDpi xmlns:a14="http://schemas.microsoft.com/office/drawing/2010/main" val="0"/>
              </a:ext>
            </a:extLst>
          </a:blip>
          <a:srcRect t="2127"/>
          <a:stretch>
            <a:fillRect/>
          </a:stretch>
        </p:blipFill>
        <p:spPr bwMode="auto">
          <a:xfrm>
            <a:off x="8889999" y="1673871"/>
            <a:ext cx="2863191" cy="2437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4" name="TextBox 15"/>
          <p:cNvSpPr txBox="1">
            <a:spLocks noChangeArrowheads="1"/>
          </p:cNvSpPr>
          <p:nvPr/>
        </p:nvSpPr>
        <p:spPr bwMode="auto">
          <a:xfrm>
            <a:off x="6350000" y="5929434"/>
            <a:ext cx="37338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ru-RU" sz="1600" dirty="0">
                <a:latin typeface="Times New Roman" panose="02020603050405020304" pitchFamily="18" charset="0"/>
                <a:cs typeface="Times New Roman" panose="02020603050405020304" pitchFamily="18" charset="0"/>
              </a:rPr>
              <a:t>Nano Letters 2008., Vol. 8, pp. 3887-3892 </a:t>
            </a:r>
          </a:p>
        </p:txBody>
      </p:sp>
      <p:sp>
        <p:nvSpPr>
          <p:cNvPr id="17" name="Прямоугольник: скругленные углы 9">
            <a:extLst>
              <a:ext uri="{FF2B5EF4-FFF2-40B4-BE49-F238E27FC236}">
                <a16:creationId xmlns:a16="http://schemas.microsoft.com/office/drawing/2014/main" id="{80CCEC74-56A8-4666-A0A2-5710A5954FA6}"/>
              </a:ext>
            </a:extLst>
          </p:cNvPr>
          <p:cNvSpPr/>
          <p:nvPr/>
        </p:nvSpPr>
        <p:spPr>
          <a:xfrm>
            <a:off x="0" y="12642"/>
            <a:ext cx="4715934" cy="850085"/>
          </a:xfrm>
          <a:prstGeom prst="roundRect">
            <a:avLst/>
          </a:prstGeom>
          <a:gradFill>
            <a:gsLst>
              <a:gs pos="0">
                <a:srgbClr val="00B050"/>
              </a:gs>
              <a:gs pos="8000">
                <a:srgbClr val="00B050"/>
              </a:gs>
              <a:gs pos="100000">
                <a:srgbClr val="92D050"/>
              </a:gs>
            </a:gsLst>
            <a:path path="rect">
              <a:fillToRect t="100000" r="10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i="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Գաղափար և լուծումներ</a:t>
            </a:r>
          </a:p>
        </p:txBody>
      </p:sp>
      <p:pic>
        <p:nvPicPr>
          <p:cNvPr id="19" name="Picture 2" descr="C:\Users\User\Desktop\logo_rau_fb250.png">
            <a:extLst>
              <a:ext uri="{FF2B5EF4-FFF2-40B4-BE49-F238E27FC236}">
                <a16:creationId xmlns:a16="http://schemas.microsoft.com/office/drawing/2014/main" id="{48640912-A8D5-604B-9073-AD6B8C0D30FE}"/>
              </a:ext>
            </a:extLst>
          </p:cNvPr>
          <p:cNvPicPr>
            <a:picLocks noChangeAspect="1" noChangeArrowheads="1"/>
          </p:cNvPicPr>
          <p:nvPr/>
        </p:nvPicPr>
        <p:blipFill>
          <a:blip r:embed="rId7" cstate="print"/>
          <a:srcRect/>
          <a:stretch>
            <a:fillRect/>
          </a:stretch>
        </p:blipFill>
        <p:spPr bwMode="auto">
          <a:xfrm>
            <a:off x="11519338" y="0"/>
            <a:ext cx="672662" cy="672662"/>
          </a:xfrm>
          <a:prstGeom prst="rect">
            <a:avLst/>
          </a:prstGeom>
          <a:noFill/>
        </p:spPr>
      </p:pic>
    </p:spTree>
    <p:extLst>
      <p:ext uri="{BB962C8B-B14F-4D97-AF65-F5344CB8AC3E}">
        <p14:creationId xmlns:p14="http://schemas.microsoft.com/office/powerpoint/2010/main" val="7391530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Содержимое 10"/>
          <p:cNvGraphicFramePr>
            <a:graphicFrameLocks noGrp="1"/>
          </p:cNvGraphicFramePr>
          <p:nvPr>
            <p:ph sz="half" idx="13"/>
          </p:nvPr>
        </p:nvGraphicFramePr>
        <p:xfrm>
          <a:off x="823913" y="1422400"/>
          <a:ext cx="10529887" cy="46370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5" name="Picture 3" descr="C:\Users\User\Desktop\12645_2021_108_Figa_HTML.png"/>
          <p:cNvPicPr>
            <a:picLocks noChangeAspect="1" noChangeArrowheads="1"/>
          </p:cNvPicPr>
          <p:nvPr/>
        </p:nvPicPr>
        <p:blipFill>
          <a:blip r:embed="rId7"/>
          <a:srcRect/>
          <a:stretch>
            <a:fillRect/>
          </a:stretch>
        </p:blipFill>
        <p:spPr bwMode="auto">
          <a:xfrm>
            <a:off x="2787268" y="1289755"/>
            <a:ext cx="8174516" cy="4916642"/>
          </a:xfrm>
          <a:prstGeom prst="rect">
            <a:avLst/>
          </a:prstGeom>
          <a:noFill/>
          <a:effectLst>
            <a:outerShdw blurRad="50800" dist="50800" dir="5400000" algn="ctr" rotWithShape="0">
              <a:srgbClr val="F3F3F3"/>
            </a:outerShdw>
          </a:effectLst>
        </p:spPr>
      </p:pic>
      <p:sp>
        <p:nvSpPr>
          <p:cNvPr id="6" name="5-конечная звезда 5"/>
          <p:cNvSpPr/>
          <p:nvPr/>
        </p:nvSpPr>
        <p:spPr>
          <a:xfrm>
            <a:off x="1377107" y="2115238"/>
            <a:ext cx="627961" cy="572877"/>
          </a:xfrm>
          <a:prstGeom prst="star5">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Равнобедренный треугольник 6"/>
          <p:cNvSpPr/>
          <p:nvPr/>
        </p:nvSpPr>
        <p:spPr>
          <a:xfrm>
            <a:off x="694064" y="2688116"/>
            <a:ext cx="627961" cy="539826"/>
          </a:xfrm>
          <a:prstGeom prst="triangle">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Овал 7"/>
          <p:cNvSpPr/>
          <p:nvPr/>
        </p:nvSpPr>
        <p:spPr>
          <a:xfrm>
            <a:off x="1465244" y="3249974"/>
            <a:ext cx="517793" cy="495759"/>
          </a:xfrm>
          <a:prstGeom prst="ellipse">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Прямоугольник 8"/>
          <p:cNvSpPr/>
          <p:nvPr/>
        </p:nvSpPr>
        <p:spPr>
          <a:xfrm>
            <a:off x="826265" y="3844887"/>
            <a:ext cx="396607" cy="418641"/>
          </a:xfrm>
          <a:prstGeom prst="rect">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Блок-схема: магнитный диск 9"/>
          <p:cNvSpPr/>
          <p:nvPr/>
        </p:nvSpPr>
        <p:spPr>
          <a:xfrm>
            <a:off x="1498293" y="4230478"/>
            <a:ext cx="407625" cy="638978"/>
          </a:xfrm>
          <a:prstGeom prst="flowChartMagneticDisk">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TextBox 11"/>
          <p:cNvSpPr txBox="1"/>
          <p:nvPr/>
        </p:nvSpPr>
        <p:spPr>
          <a:xfrm>
            <a:off x="539828" y="5199962"/>
            <a:ext cx="2335574" cy="523220"/>
          </a:xfrm>
          <a:prstGeom prst="rect">
            <a:avLst/>
          </a:prstGeom>
          <a:noFill/>
        </p:spPr>
        <p:txBody>
          <a:bodyPr wrap="square" rtlCol="0">
            <a:spAutoFit/>
          </a:bodyPr>
          <a:lstStyle/>
          <a:p>
            <a:r>
              <a:rPr lang="en-US" sz="2800" b="1" i="1" dirty="0">
                <a:effectLst>
                  <a:outerShdw blurRad="38100" dist="38100" dir="2700000" algn="tl">
                    <a:srgbClr val="000000">
                      <a:alpha val="43137"/>
                    </a:srgbClr>
                  </a:outerShdw>
                </a:effectLst>
                <a:latin typeface="Times New Roman" pitchFamily="18" charset="0"/>
                <a:cs typeface="Times New Roman" pitchFamily="18" charset="0"/>
              </a:rPr>
              <a:t>Fe</a:t>
            </a:r>
            <a:r>
              <a:rPr lang="en-US" sz="2800" b="1" i="1" baseline="-25000" dirty="0">
                <a:effectLst>
                  <a:outerShdw blurRad="38100" dist="38100" dir="2700000" algn="tl">
                    <a:srgbClr val="000000">
                      <a:alpha val="43137"/>
                    </a:srgbClr>
                  </a:outerShdw>
                </a:effectLst>
                <a:latin typeface="Times New Roman" pitchFamily="18" charset="0"/>
                <a:cs typeface="Times New Roman" pitchFamily="18" charset="0"/>
              </a:rPr>
              <a:t>3</a:t>
            </a:r>
            <a:r>
              <a:rPr lang="en-US" sz="2800" b="1" i="1" dirty="0">
                <a:effectLst>
                  <a:outerShdw blurRad="38100" dist="38100" dir="2700000" algn="tl">
                    <a:srgbClr val="000000">
                      <a:alpha val="43137"/>
                    </a:srgbClr>
                  </a:outerShdw>
                </a:effectLst>
                <a:latin typeface="Times New Roman" pitchFamily="18" charset="0"/>
                <a:cs typeface="Times New Roman" pitchFamily="18" charset="0"/>
              </a:rPr>
              <a:t>O</a:t>
            </a:r>
            <a:r>
              <a:rPr lang="en-US" sz="2800" b="1" i="1" baseline="-25000" dirty="0">
                <a:effectLst>
                  <a:outerShdw blurRad="38100" dist="38100" dir="2700000" algn="tl">
                    <a:srgbClr val="000000">
                      <a:alpha val="43137"/>
                    </a:srgbClr>
                  </a:outerShdw>
                </a:effectLst>
                <a:latin typeface="Times New Roman" pitchFamily="18" charset="0"/>
                <a:cs typeface="Times New Roman" pitchFamily="18" charset="0"/>
              </a:rPr>
              <a:t>4</a:t>
            </a:r>
            <a:r>
              <a:rPr lang="en-US" sz="2800" b="1" i="1" dirty="0">
                <a:effectLst>
                  <a:outerShdw blurRad="38100" dist="38100" dir="2700000" algn="tl">
                    <a:srgbClr val="000000">
                      <a:alpha val="43137"/>
                    </a:srgbClr>
                  </a:outerShdw>
                </a:effectLst>
                <a:latin typeface="Times New Roman" pitchFamily="18" charset="0"/>
                <a:cs typeface="Times New Roman" pitchFamily="18" charset="0"/>
              </a:rPr>
              <a:t> MNPs</a:t>
            </a:r>
            <a:endParaRPr lang="ru-RU" sz="2800" b="1" i="1"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3" name="Выгнутая вниз стрелка 12"/>
          <p:cNvSpPr/>
          <p:nvPr/>
        </p:nvSpPr>
        <p:spPr>
          <a:xfrm rot="2069733">
            <a:off x="2064698" y="2679100"/>
            <a:ext cx="983311" cy="262244"/>
          </a:xfrm>
          <a:prstGeom prst="curvedUp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5" name="Выгнутая вверх стрелка 14"/>
          <p:cNvSpPr/>
          <p:nvPr/>
        </p:nvSpPr>
        <p:spPr>
          <a:xfrm rot="19592906">
            <a:off x="1961003" y="3580482"/>
            <a:ext cx="1079653" cy="231355"/>
          </a:xfrm>
          <a:prstGeom prst="curvedDown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4" name="Прямоугольник 13"/>
          <p:cNvSpPr/>
          <p:nvPr/>
        </p:nvSpPr>
        <p:spPr>
          <a:xfrm>
            <a:off x="1905918" y="6321062"/>
            <a:ext cx="9457697" cy="338554"/>
          </a:xfrm>
          <a:prstGeom prst="rect">
            <a:avLst/>
          </a:prstGeom>
        </p:spPr>
        <p:txBody>
          <a:bodyPr wrap="square">
            <a:spAutoFit/>
          </a:bodyPr>
          <a:lstStyle/>
          <a:p>
            <a:pPr algn="just"/>
            <a:r>
              <a:rPr lang="en-US" sz="1600" dirty="0" err="1">
                <a:latin typeface="Times New Roman" pitchFamily="18" charset="0"/>
                <a:cs typeface="Times New Roman" pitchFamily="18" charset="0"/>
              </a:rPr>
              <a:t>Jahangiri</a:t>
            </a:r>
            <a:r>
              <a:rPr lang="en-US" sz="1600" dirty="0">
                <a:latin typeface="Times New Roman" pitchFamily="18" charset="0"/>
                <a:cs typeface="Times New Roman" pitchFamily="18" charset="0"/>
              </a:rPr>
              <a:t>, S. </a:t>
            </a:r>
            <a:r>
              <a:rPr lang="en-US" sz="1600" i="1" dirty="0">
                <a:latin typeface="Times New Roman" pitchFamily="18" charset="0"/>
                <a:cs typeface="Times New Roman" pitchFamily="18" charset="0"/>
              </a:rPr>
              <a:t>et al.</a:t>
            </a:r>
            <a:r>
              <a:rPr lang="en-US" sz="1600" dirty="0">
                <a:latin typeface="Times New Roman" pitchFamily="18" charset="0"/>
                <a:cs typeface="Times New Roman" pitchFamily="18" charset="0"/>
              </a:rPr>
              <a:t> </a:t>
            </a:r>
            <a:r>
              <a:rPr lang="en-US" sz="1600" i="1" dirty="0">
                <a:latin typeface="Times New Roman" pitchFamily="18" charset="0"/>
                <a:cs typeface="Times New Roman" pitchFamily="18" charset="0"/>
              </a:rPr>
              <a:t>Cancer Nano</a:t>
            </a:r>
            <a:r>
              <a:rPr lang="en-US" sz="1600" dirty="0">
                <a:latin typeface="Times New Roman" pitchFamily="18" charset="0"/>
                <a:cs typeface="Times New Roman" pitchFamily="18" charset="0"/>
              </a:rPr>
              <a:t> </a:t>
            </a:r>
            <a:r>
              <a:rPr lang="en-US" sz="1600" b="1" dirty="0">
                <a:latin typeface="Times New Roman" pitchFamily="18" charset="0"/>
                <a:cs typeface="Times New Roman" pitchFamily="18" charset="0"/>
              </a:rPr>
              <a:t>12, </a:t>
            </a:r>
            <a:r>
              <a:rPr lang="en-US" sz="1600" dirty="0">
                <a:latin typeface="Times New Roman" pitchFamily="18" charset="0"/>
                <a:cs typeface="Times New Roman" pitchFamily="18" charset="0"/>
              </a:rPr>
              <a:t>34 (2021). https://doi.org/10.1186/s12645-021-00108-5</a:t>
            </a:r>
            <a:endParaRPr lang="ru-RU" sz="1600" dirty="0">
              <a:latin typeface="Times New Roman" pitchFamily="18" charset="0"/>
              <a:cs typeface="Times New Roman" pitchFamily="18" charset="0"/>
            </a:endParaRPr>
          </a:p>
        </p:txBody>
      </p:sp>
      <p:sp>
        <p:nvSpPr>
          <p:cNvPr id="16" name="Прямоугольник: скругленные углы 9">
            <a:extLst>
              <a:ext uri="{FF2B5EF4-FFF2-40B4-BE49-F238E27FC236}">
                <a16:creationId xmlns:a16="http://schemas.microsoft.com/office/drawing/2014/main" id="{80CCEC74-56A8-4666-A0A2-5710A5954FA6}"/>
              </a:ext>
            </a:extLst>
          </p:cNvPr>
          <p:cNvSpPr/>
          <p:nvPr/>
        </p:nvSpPr>
        <p:spPr>
          <a:xfrm>
            <a:off x="0" y="-17294"/>
            <a:ext cx="4715934" cy="850085"/>
          </a:xfrm>
          <a:prstGeom prst="roundRect">
            <a:avLst/>
          </a:prstGeom>
          <a:gradFill>
            <a:gsLst>
              <a:gs pos="0">
                <a:srgbClr val="00B050"/>
              </a:gs>
              <a:gs pos="8000">
                <a:srgbClr val="00B050"/>
              </a:gs>
              <a:gs pos="100000">
                <a:srgbClr val="92D050"/>
              </a:gs>
            </a:gsLst>
            <a:path path="rect">
              <a:fillToRect t="100000" r="10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i="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Գաղափար և լուծումներ</a:t>
            </a:r>
          </a:p>
        </p:txBody>
      </p:sp>
    </p:spTree>
    <p:extLst>
      <p:ext uri="{BB962C8B-B14F-4D97-AF65-F5344CB8AC3E}">
        <p14:creationId xmlns:p14="http://schemas.microsoft.com/office/powerpoint/2010/main" val="9196866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7341F80-5BB5-4F4A-9CDE-6CD8627A7FBE}"/>
              </a:ext>
            </a:extLst>
          </p:cNvPr>
          <p:cNvSpPr txBox="1"/>
          <p:nvPr/>
        </p:nvSpPr>
        <p:spPr>
          <a:xfrm>
            <a:off x="4258898" y="6327679"/>
            <a:ext cx="9904142" cy="400110"/>
          </a:xfrm>
          <a:prstGeom prst="rect">
            <a:avLst/>
          </a:prstGeom>
          <a:noFill/>
        </p:spPr>
        <p:txBody>
          <a:bodyPr wrap="square" rtlCol="0">
            <a:spAutoFit/>
          </a:bodyPr>
          <a:lstStyle/>
          <a:p>
            <a:r>
              <a:rPr lang="en-US" sz="2000" i="1" dirty="0">
                <a:latin typeface="Times New Roman" panose="02020603050405020304" pitchFamily="18" charset="0"/>
                <a:cs typeface="Times New Roman" panose="02020603050405020304" pitchFamily="18" charset="0"/>
                <a:hlinkClick r:id="rId2" tooltip="Ссылка на лендинг через DOI"/>
              </a:rPr>
              <a:t>https://doi.org/10.1039/C9DT00459A</a:t>
            </a:r>
            <a:endParaRPr lang="ru-RU" sz="20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B5C33BB0-9B90-4437-BB91-4E370715D5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12532" y="308478"/>
            <a:ext cx="8890745" cy="5247845"/>
          </a:xfrm>
          <a:prstGeom prst="rect">
            <a:avLst/>
          </a:prstGeom>
        </p:spPr>
      </p:pic>
      <p:sp>
        <p:nvSpPr>
          <p:cNvPr id="10" name="Прямоугольник: скругленные углы 9">
            <a:extLst>
              <a:ext uri="{FF2B5EF4-FFF2-40B4-BE49-F238E27FC236}">
                <a16:creationId xmlns:a16="http://schemas.microsoft.com/office/drawing/2014/main" id="{80CCEC74-56A8-4666-A0A2-5710A5954FA6}"/>
              </a:ext>
            </a:extLst>
          </p:cNvPr>
          <p:cNvSpPr/>
          <p:nvPr/>
        </p:nvSpPr>
        <p:spPr>
          <a:xfrm>
            <a:off x="0" y="0"/>
            <a:ext cx="4715934" cy="850085"/>
          </a:xfrm>
          <a:prstGeom prst="roundRect">
            <a:avLst/>
          </a:prstGeom>
          <a:gradFill>
            <a:gsLst>
              <a:gs pos="0">
                <a:srgbClr val="00B050"/>
              </a:gs>
              <a:gs pos="8000">
                <a:srgbClr val="00B050"/>
              </a:gs>
              <a:gs pos="100000">
                <a:srgbClr val="92D050"/>
              </a:gs>
            </a:gsLst>
            <a:path path="rect">
              <a:fillToRect t="100000" r="10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i="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Գաղափար և լուծումներ</a:t>
            </a:r>
          </a:p>
        </p:txBody>
      </p:sp>
      <p:pic>
        <p:nvPicPr>
          <p:cNvPr id="7" name="Picture 2" descr="C:\Users\User\Desktop\logo_rau_fb250.png">
            <a:extLst>
              <a:ext uri="{FF2B5EF4-FFF2-40B4-BE49-F238E27FC236}">
                <a16:creationId xmlns:a16="http://schemas.microsoft.com/office/drawing/2014/main" id="{48640912-A8D5-604B-9073-AD6B8C0D30FE}"/>
              </a:ext>
            </a:extLst>
          </p:cNvPr>
          <p:cNvPicPr>
            <a:picLocks noChangeAspect="1" noChangeArrowheads="1"/>
          </p:cNvPicPr>
          <p:nvPr/>
        </p:nvPicPr>
        <p:blipFill>
          <a:blip r:embed="rId4" cstate="print"/>
          <a:srcRect/>
          <a:stretch>
            <a:fillRect/>
          </a:stretch>
        </p:blipFill>
        <p:spPr bwMode="auto">
          <a:xfrm>
            <a:off x="11519338" y="0"/>
            <a:ext cx="672662" cy="672662"/>
          </a:xfrm>
          <a:prstGeom prst="rect">
            <a:avLst/>
          </a:prstGeom>
          <a:noFill/>
        </p:spPr>
      </p:pic>
    </p:spTree>
    <p:extLst>
      <p:ext uri="{BB962C8B-B14F-4D97-AF65-F5344CB8AC3E}">
        <p14:creationId xmlns:p14="http://schemas.microsoft.com/office/powerpoint/2010/main" val="42804363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0EF121-20AB-F550-DF8C-6BF7798894DC}"/>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BC5D0DA3-DB6A-14F2-D8D4-E532E04A038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22697" y="141496"/>
            <a:ext cx="10515600" cy="2838840"/>
          </a:xfrm>
          <a:prstGeom prst="rect">
            <a:avLst/>
          </a:prstGeom>
        </p:spPr>
      </p:pic>
      <p:pic>
        <p:nvPicPr>
          <p:cNvPr id="11266" name="Picture 2">
            <a:extLst>
              <a:ext uri="{FF2B5EF4-FFF2-40B4-BE49-F238E27FC236}">
                <a16:creationId xmlns:a16="http://schemas.microsoft.com/office/drawing/2014/main" id="{1BDB8A76-D032-290D-4267-1489352739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250" y="3282328"/>
            <a:ext cx="5619750" cy="3200400"/>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a:extLst>
              <a:ext uri="{FF2B5EF4-FFF2-40B4-BE49-F238E27FC236}">
                <a16:creationId xmlns:a16="http://schemas.microsoft.com/office/drawing/2014/main" id="{65E56D13-34CC-C1B8-73CC-E24D14E6590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48551" y="3168028"/>
            <a:ext cx="6019800" cy="3314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28738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22"/>
          <p:cNvSpPr txBox="1">
            <a:spLocks noGrp="1"/>
          </p:cNvSpPr>
          <p:nvPr>
            <p:ph type="title"/>
          </p:nvPr>
        </p:nvSpPr>
        <p:spPr>
          <a:xfrm>
            <a:off x="4896196" y="162632"/>
            <a:ext cx="6080731" cy="475533"/>
          </a:xfrm>
          <a:prstGeom prst="rect">
            <a:avLst/>
          </a:prstGeom>
          <a:noFill/>
          <a:ln>
            <a:noFill/>
          </a:ln>
        </p:spPr>
        <p:txBody>
          <a:bodyPr spcFirstLastPara="1" wrap="square" lIns="91425" tIns="45700" rIns="91425" bIns="45700" anchor="ctr" anchorCtr="0">
            <a:noAutofit/>
          </a:bodyPr>
          <a:lstStyle/>
          <a:p>
            <a:pPr lvl="0" algn="ctr">
              <a:spcBef>
                <a:spcPts val="0"/>
              </a:spcBef>
              <a:buClr>
                <a:schemeClr val="dk1"/>
              </a:buClr>
              <a:buSzPct val="100000"/>
            </a:pPr>
            <a:r>
              <a:rPr lang="en-US" sz="3200" b="1" dirty="0">
                <a:solidFill>
                  <a:schemeClr val="accent1">
                    <a:lumMod val="50000"/>
                  </a:schemeClr>
                </a:solidFill>
                <a:latin typeface="Times New Roman" panose="02020603050405020304" pitchFamily="18" charset="0"/>
                <a:cs typeface="Times New Roman" panose="02020603050405020304" pitchFamily="18" charset="0"/>
              </a:rPr>
              <a:t>Fe</a:t>
            </a:r>
            <a:r>
              <a:rPr lang="en-US" sz="3200" b="1" baseline="-25000" dirty="0">
                <a:solidFill>
                  <a:schemeClr val="accent1">
                    <a:lumMod val="50000"/>
                  </a:schemeClr>
                </a:solidFill>
                <a:latin typeface="Times New Roman" panose="02020603050405020304" pitchFamily="18" charset="0"/>
                <a:cs typeface="Times New Roman" panose="02020603050405020304" pitchFamily="18" charset="0"/>
              </a:rPr>
              <a:t>3</a:t>
            </a:r>
            <a:r>
              <a:rPr lang="en-US" sz="3200" b="1" dirty="0">
                <a:solidFill>
                  <a:schemeClr val="accent1">
                    <a:lumMod val="50000"/>
                  </a:schemeClr>
                </a:solidFill>
                <a:latin typeface="Times New Roman" panose="02020603050405020304" pitchFamily="18" charset="0"/>
                <a:cs typeface="Times New Roman" panose="02020603050405020304" pitchFamily="18" charset="0"/>
              </a:rPr>
              <a:t>O</a:t>
            </a:r>
            <a:r>
              <a:rPr lang="en-US" sz="3200" b="1" baseline="-25000" dirty="0">
                <a:solidFill>
                  <a:schemeClr val="accent1">
                    <a:lumMod val="50000"/>
                  </a:schemeClr>
                </a:solidFill>
                <a:latin typeface="Times New Roman" panose="02020603050405020304" pitchFamily="18" charset="0"/>
                <a:cs typeface="Times New Roman" panose="02020603050405020304" pitchFamily="18" charset="0"/>
              </a:rPr>
              <a:t>4</a:t>
            </a:r>
            <a:r>
              <a:rPr lang="en-US" sz="3200" b="1" dirty="0">
                <a:solidFill>
                  <a:schemeClr val="accent1">
                    <a:lumMod val="50000"/>
                  </a:schemeClr>
                </a:solidFill>
                <a:latin typeface="Times New Roman" panose="02020603050405020304" pitchFamily="18" charset="0"/>
                <a:cs typeface="Times New Roman" panose="02020603050405020304" pitchFamily="18" charset="0"/>
              </a:rPr>
              <a:t> </a:t>
            </a:r>
            <a:r>
              <a:rPr lang="ru-RU" sz="3200" b="1" dirty="0">
                <a:solidFill>
                  <a:schemeClr val="accent1">
                    <a:lumMod val="50000"/>
                  </a:schemeClr>
                </a:solidFill>
                <a:latin typeface="Times New Roman" panose="02020603050405020304" pitchFamily="18" charset="0"/>
                <a:cs typeface="Times New Roman" panose="02020603050405020304" pitchFamily="18" charset="0"/>
              </a:rPr>
              <a:t> </a:t>
            </a:r>
            <a:r>
              <a:rPr lang="en-US" sz="3200" b="1" dirty="0">
                <a:solidFill>
                  <a:schemeClr val="accent1">
                    <a:lumMod val="50000"/>
                  </a:schemeClr>
                </a:solidFill>
                <a:latin typeface="Times New Roman" panose="02020603050405020304" pitchFamily="18" charset="0"/>
                <a:ea typeface="Times New Roman"/>
                <a:cs typeface="Times New Roman" panose="02020603050405020304" pitchFamily="18" charset="0"/>
                <a:sym typeface="Times New Roman"/>
              </a:rPr>
              <a:t>NPs “Green” Synthesis</a:t>
            </a:r>
            <a:endParaRPr sz="3200"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170" name="Google Shape;170;p22"/>
          <p:cNvPicPr preferRelativeResize="0"/>
          <p:nvPr/>
        </p:nvPicPr>
        <p:blipFill rotWithShape="1">
          <a:blip r:embed="rId3">
            <a:alphaModFix/>
          </a:blip>
          <a:srcRect/>
          <a:stretch/>
        </p:blipFill>
        <p:spPr>
          <a:xfrm>
            <a:off x="854450" y="2423922"/>
            <a:ext cx="4740919" cy="3602659"/>
          </a:xfrm>
          <a:prstGeom prst="rect">
            <a:avLst/>
          </a:prstGeom>
          <a:noFill/>
          <a:ln>
            <a:solidFill>
              <a:schemeClr val="bg1"/>
            </a:solidFill>
          </a:ln>
        </p:spPr>
      </p:pic>
      <p:sp>
        <p:nvSpPr>
          <p:cNvPr id="171" name="Google Shape;171;p22"/>
          <p:cNvSpPr/>
          <p:nvPr/>
        </p:nvSpPr>
        <p:spPr>
          <a:xfrm rot="-1844653">
            <a:off x="5580993" y="2874063"/>
            <a:ext cx="1466193" cy="346841"/>
          </a:xfrm>
          <a:prstGeom prst="rightArrow">
            <a:avLst>
              <a:gd name="adj1" fmla="val 50000"/>
              <a:gd name="adj2" fmla="val 50000"/>
            </a:avLst>
          </a:prstGeom>
          <a:solidFill>
            <a:schemeClr val="accent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72" name="Google Shape;172;p22"/>
          <p:cNvPicPr preferRelativeResize="0"/>
          <p:nvPr/>
        </p:nvPicPr>
        <p:blipFill rotWithShape="1">
          <a:blip r:embed="rId4">
            <a:alphaModFix/>
          </a:blip>
          <a:srcRect/>
          <a:stretch/>
        </p:blipFill>
        <p:spPr>
          <a:xfrm>
            <a:off x="7032809" y="1027458"/>
            <a:ext cx="4168505" cy="1840004"/>
          </a:xfrm>
          <a:prstGeom prst="rect">
            <a:avLst/>
          </a:prstGeom>
          <a:noFill/>
          <a:ln>
            <a:noFill/>
          </a:ln>
        </p:spPr>
      </p:pic>
      <p:sp>
        <p:nvSpPr>
          <p:cNvPr id="173" name="Google Shape;173;p22"/>
          <p:cNvSpPr/>
          <p:nvPr/>
        </p:nvSpPr>
        <p:spPr>
          <a:xfrm rot="7984314">
            <a:off x="9939488" y="3397874"/>
            <a:ext cx="1466193" cy="346841"/>
          </a:xfrm>
          <a:prstGeom prst="rightArrow">
            <a:avLst>
              <a:gd name="adj1" fmla="val 50000"/>
              <a:gd name="adj2" fmla="val 50000"/>
            </a:avLst>
          </a:prstGeom>
          <a:solidFill>
            <a:schemeClr val="accent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74" name="Google Shape;174;p22"/>
          <p:cNvPicPr preferRelativeResize="0"/>
          <p:nvPr/>
        </p:nvPicPr>
        <p:blipFill rotWithShape="1">
          <a:blip r:embed="rId5">
            <a:alphaModFix/>
          </a:blip>
          <a:srcRect/>
          <a:stretch/>
        </p:blipFill>
        <p:spPr>
          <a:xfrm>
            <a:off x="6551567" y="3136944"/>
            <a:ext cx="3502557" cy="3070947"/>
          </a:xfrm>
          <a:prstGeom prst="rect">
            <a:avLst/>
          </a:prstGeom>
          <a:noFill/>
          <a:ln>
            <a:noFill/>
          </a:ln>
        </p:spPr>
      </p:pic>
      <p:sp>
        <p:nvSpPr>
          <p:cNvPr id="2" name="Rectangle 1"/>
          <p:cNvSpPr/>
          <p:nvPr/>
        </p:nvSpPr>
        <p:spPr>
          <a:xfrm>
            <a:off x="136902" y="6207891"/>
            <a:ext cx="11990444" cy="523220"/>
          </a:xfrm>
          <a:prstGeom prst="rect">
            <a:avLst/>
          </a:prstGeom>
        </p:spPr>
        <p:txBody>
          <a:bodyPr wrap="square">
            <a:spAutoFit/>
          </a:bodyPr>
          <a:lstStyle/>
          <a:p>
            <a:r>
              <a:rPr lang="ru-RU" sz="1400" i="1" dirty="0">
                <a:latin typeface="Times New Roman" panose="02020603050405020304" pitchFamily="18" charset="0"/>
                <a:cs typeface="Times New Roman" panose="02020603050405020304" pitchFamily="18" charset="0"/>
              </a:rPr>
              <a:t>Фарсиян</a:t>
            </a:r>
            <a:r>
              <a:rPr lang="en-US" sz="1400" i="1" dirty="0">
                <a:latin typeface="Times New Roman" panose="02020603050405020304" pitchFamily="18" charset="0"/>
                <a:cs typeface="Times New Roman" panose="02020603050405020304" pitchFamily="18" charset="0"/>
              </a:rPr>
              <a:t> </a:t>
            </a:r>
            <a:r>
              <a:rPr lang="ru-RU" sz="1400" i="1" dirty="0">
                <a:latin typeface="Times New Roman" panose="02020603050405020304" pitchFamily="18" charset="0"/>
                <a:cs typeface="Times New Roman" panose="02020603050405020304" pitchFamily="18" charset="0"/>
              </a:rPr>
              <a:t>Л.М</a:t>
            </a:r>
            <a:r>
              <a:rPr lang="en-US" sz="1400" i="1" dirty="0">
                <a:latin typeface="Times New Roman" panose="02020603050405020304" pitchFamily="18" charset="0"/>
                <a:cs typeface="Times New Roman" panose="02020603050405020304" pitchFamily="18" charset="0"/>
              </a:rPr>
              <a:t>. </a:t>
            </a:r>
            <a:r>
              <a:rPr lang="en-US" sz="1400" dirty="0">
                <a:latin typeface="Times New Roman" panose="02020603050405020304" pitchFamily="18" charset="0"/>
                <a:cs typeface="Times New Roman" panose="02020603050405020304" pitchFamily="18" charset="0"/>
              </a:rPr>
              <a:t>Ф</a:t>
            </a:r>
            <a:r>
              <a:rPr lang="ru-RU" sz="1400" dirty="0">
                <a:latin typeface="Times New Roman" panose="02020603050405020304" pitchFamily="18" charset="0"/>
                <a:cs typeface="Times New Roman" panose="02020603050405020304" pitchFamily="18" charset="0"/>
              </a:rPr>
              <a:t>изико-химические свойства биогенных</a:t>
            </a:r>
            <a:r>
              <a:rPr lang="en-US" sz="1400" dirty="0">
                <a:latin typeface="Times New Roman" panose="02020603050405020304" pitchFamily="18" charset="0"/>
                <a:cs typeface="Times New Roman" panose="02020603050405020304" pitchFamily="18" charset="0"/>
              </a:rPr>
              <a:t> </a:t>
            </a:r>
            <a:r>
              <a:rPr lang="ru-RU" sz="1400" dirty="0">
                <a:latin typeface="Times New Roman" panose="02020603050405020304" pitchFamily="18" charset="0"/>
                <a:cs typeface="Times New Roman" panose="02020603050405020304" pitchFamily="18" charset="0"/>
              </a:rPr>
              <a:t>нано-микро размерных структур типа</a:t>
            </a:r>
            <a:r>
              <a:rPr lang="en-US" sz="1400" dirty="0">
                <a:latin typeface="Times New Roman" panose="02020603050405020304" pitchFamily="18" charset="0"/>
                <a:cs typeface="Times New Roman" panose="02020603050405020304" pitchFamily="18" charset="0"/>
              </a:rPr>
              <a:t> </a:t>
            </a:r>
            <a:r>
              <a:rPr lang="ru-RU" sz="1400" dirty="0">
                <a:latin typeface="Times New Roman" panose="02020603050405020304" pitchFamily="18" charset="0"/>
                <a:cs typeface="Times New Roman" panose="02020603050405020304" pitchFamily="18" charset="0"/>
              </a:rPr>
              <a:t>«ядро-оболочка» оксидов железа (</a:t>
            </a:r>
            <a:r>
              <a:rPr lang="en-US" sz="1400" dirty="0">
                <a:latin typeface="Times New Roman" panose="02020603050405020304" pitchFamily="18" charset="0"/>
                <a:cs typeface="Times New Roman" panose="02020603050405020304" pitchFamily="18" charset="0"/>
              </a:rPr>
              <a:t>fe3o4) </a:t>
            </a:r>
            <a:r>
              <a:rPr lang="ru-RU" sz="1400" dirty="0">
                <a:latin typeface="Times New Roman" panose="02020603050405020304" pitchFamily="18" charset="0"/>
                <a:cs typeface="Times New Roman" panose="02020603050405020304" pitchFamily="18" charset="0"/>
              </a:rPr>
              <a:t>синтезированных на основе водного</a:t>
            </a:r>
            <a:r>
              <a:rPr lang="en-US" sz="1400" dirty="0">
                <a:latin typeface="Times New Roman" panose="02020603050405020304" pitchFamily="18" charset="0"/>
                <a:cs typeface="Times New Roman" panose="02020603050405020304" pitchFamily="18" charset="0"/>
              </a:rPr>
              <a:t> </a:t>
            </a:r>
            <a:r>
              <a:rPr lang="ru-RU" sz="1400" dirty="0">
                <a:latin typeface="Times New Roman" panose="02020603050405020304" pitchFamily="18" charset="0"/>
                <a:cs typeface="Times New Roman" panose="02020603050405020304" pitchFamily="18" charset="0"/>
              </a:rPr>
              <a:t>экстракта </a:t>
            </a:r>
            <a:r>
              <a:rPr lang="en-US" sz="1400" i="1" dirty="0">
                <a:latin typeface="Times New Roman" panose="02020603050405020304" pitchFamily="18" charset="0"/>
                <a:cs typeface="Times New Roman" panose="02020603050405020304" pitchFamily="18" charset="0"/>
              </a:rPr>
              <a:t>H. </a:t>
            </a:r>
            <a:r>
              <a:rPr lang="en-US" sz="1400" i="1" dirty="0" err="1">
                <a:latin typeface="Times New Roman" panose="02020603050405020304" pitchFamily="18" charset="0"/>
                <a:cs typeface="Times New Roman" panose="02020603050405020304" pitchFamily="18" charset="0"/>
              </a:rPr>
              <a:t>perforatum</a:t>
            </a:r>
            <a:r>
              <a:rPr lang="en-US" sz="1400" i="1" dirty="0">
                <a:latin typeface="Times New Roman" panose="02020603050405020304" pitchFamily="18" charset="0"/>
                <a:cs typeface="Times New Roman" panose="02020603050405020304" pitchFamily="18" charset="0"/>
              </a:rPr>
              <a:t> </a:t>
            </a:r>
            <a:r>
              <a:rPr lang="en-US" sz="1400" dirty="0">
                <a:latin typeface="Times New Roman" panose="02020603050405020304" pitchFamily="18" charset="0"/>
                <a:cs typeface="Times New Roman" panose="02020603050405020304" pitchFamily="18" charset="0"/>
              </a:rPr>
              <a:t>L. </a:t>
            </a:r>
            <a:r>
              <a:rPr lang="ru-RU" sz="1400" i="1" dirty="0">
                <a:latin typeface="Times New Roman" panose="02020603050405020304" pitchFamily="18" charset="0"/>
                <a:cs typeface="Times New Roman" panose="02020603050405020304" pitchFamily="18" charset="0"/>
              </a:rPr>
              <a:t>Вестник. 2022, 1, 28-31</a:t>
            </a:r>
            <a:endParaRPr lang="ru-RU" sz="1400" dirty="0">
              <a:latin typeface="Times New Roman" panose="02020603050405020304" pitchFamily="18" charset="0"/>
              <a:cs typeface="Times New Roman" panose="02020603050405020304" pitchFamily="18" charset="0"/>
            </a:endParaRPr>
          </a:p>
        </p:txBody>
      </p:sp>
      <p:pic>
        <p:nvPicPr>
          <p:cNvPr id="12" name="Picture 2" descr="C:\Users\User\Desktop\logo_rau_fb250.png">
            <a:extLst>
              <a:ext uri="{FF2B5EF4-FFF2-40B4-BE49-F238E27FC236}">
                <a16:creationId xmlns:a16="http://schemas.microsoft.com/office/drawing/2014/main" id="{48640912-A8D5-604B-9073-AD6B8C0D30FE}"/>
              </a:ext>
            </a:extLst>
          </p:cNvPr>
          <p:cNvPicPr>
            <a:picLocks noChangeAspect="1" noChangeArrowheads="1"/>
          </p:cNvPicPr>
          <p:nvPr/>
        </p:nvPicPr>
        <p:blipFill>
          <a:blip r:embed="rId6" cstate="print"/>
          <a:srcRect/>
          <a:stretch>
            <a:fillRect/>
          </a:stretch>
        </p:blipFill>
        <p:spPr bwMode="auto">
          <a:xfrm>
            <a:off x="11519338" y="0"/>
            <a:ext cx="672662" cy="672662"/>
          </a:xfrm>
          <a:prstGeom prst="rect">
            <a:avLst/>
          </a:prstGeom>
          <a:noFill/>
        </p:spPr>
      </p:pic>
      <p:pic>
        <p:nvPicPr>
          <p:cNvPr id="10" name="Рисунок 4" descr="https://herbstime.com/wp-content/uploads/2016/11/Buy-St.-John%E2%80%99s-Wort.jpg"/>
          <p:cNvPicPr/>
          <p:nvPr/>
        </p:nvPicPr>
        <p:blipFill>
          <a:blip r:embed="rId7" cstate="print"/>
          <a:srcRect/>
          <a:stretch>
            <a:fillRect/>
          </a:stretch>
        </p:blipFill>
        <p:spPr bwMode="auto">
          <a:xfrm>
            <a:off x="136902" y="1083737"/>
            <a:ext cx="2446020" cy="2317750"/>
          </a:xfrm>
          <a:prstGeom prst="rect">
            <a:avLst/>
          </a:prstGeom>
          <a:noFill/>
          <a:ln w="9525">
            <a:noFill/>
            <a:miter lim="800000"/>
            <a:headEnd/>
            <a:tailEnd/>
          </a:ln>
        </p:spPr>
      </p:pic>
      <p:sp>
        <p:nvSpPr>
          <p:cNvPr id="11" name="Прямоугольник: скругленные углы 9">
            <a:extLst>
              <a:ext uri="{FF2B5EF4-FFF2-40B4-BE49-F238E27FC236}">
                <a16:creationId xmlns:a16="http://schemas.microsoft.com/office/drawing/2014/main" id="{80CCEC74-56A8-4666-A0A2-5710A5954FA6}"/>
              </a:ext>
            </a:extLst>
          </p:cNvPr>
          <p:cNvSpPr/>
          <p:nvPr/>
        </p:nvSpPr>
        <p:spPr>
          <a:xfrm>
            <a:off x="0" y="0"/>
            <a:ext cx="4715934" cy="850085"/>
          </a:xfrm>
          <a:prstGeom prst="roundRect">
            <a:avLst/>
          </a:prstGeom>
          <a:gradFill>
            <a:gsLst>
              <a:gs pos="0">
                <a:srgbClr val="00B050"/>
              </a:gs>
              <a:gs pos="8000">
                <a:srgbClr val="00B050"/>
              </a:gs>
              <a:gs pos="100000">
                <a:srgbClr val="92D050"/>
              </a:gs>
            </a:gsLst>
            <a:path path="rect">
              <a:fillToRect t="100000" r="10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i="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Գաղափար և լուծումներ</a:t>
            </a:r>
          </a:p>
        </p:txBody>
      </p:sp>
    </p:spTree>
    <p:extLst>
      <p:ext uri="{BB962C8B-B14F-4D97-AF65-F5344CB8AC3E}">
        <p14:creationId xmlns:p14="http://schemas.microsoft.com/office/powerpoint/2010/main" val="34350411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23"/>
          <p:cNvSpPr txBox="1">
            <a:spLocks noGrp="1"/>
          </p:cNvSpPr>
          <p:nvPr>
            <p:ph type="title"/>
          </p:nvPr>
        </p:nvSpPr>
        <p:spPr>
          <a:xfrm>
            <a:off x="4563686" y="170836"/>
            <a:ext cx="6841577" cy="490281"/>
          </a:xfrm>
          <a:prstGeom prst="rect">
            <a:avLst/>
          </a:prstGeom>
          <a:noFill/>
          <a:ln>
            <a:noFill/>
          </a:ln>
        </p:spPr>
        <p:txBody>
          <a:bodyPr spcFirstLastPara="1" wrap="square" lIns="91425" tIns="45700" rIns="91425" bIns="45700" anchor="ctr" anchorCtr="0">
            <a:noAutofit/>
          </a:bodyPr>
          <a:lstStyle/>
          <a:p>
            <a:pPr lvl="0" algn="ctr">
              <a:spcBef>
                <a:spcPts val="0"/>
              </a:spcBef>
              <a:buClr>
                <a:schemeClr val="dk1"/>
              </a:buClr>
              <a:buSzPct val="100000"/>
            </a:pPr>
            <a:r>
              <a:rPr lang="en-US" sz="3200" b="1" dirty="0">
                <a:solidFill>
                  <a:schemeClr val="accent1">
                    <a:lumMod val="50000"/>
                  </a:schemeClr>
                </a:solidFill>
                <a:latin typeface="Times New Roman" panose="02020603050405020304" pitchFamily="18" charset="0"/>
                <a:cs typeface="Times New Roman" panose="02020603050405020304" pitchFamily="18" charset="0"/>
              </a:rPr>
              <a:t>Fe</a:t>
            </a:r>
            <a:r>
              <a:rPr lang="en-US" sz="3200" b="1" baseline="-25000" dirty="0">
                <a:solidFill>
                  <a:schemeClr val="accent1">
                    <a:lumMod val="50000"/>
                  </a:schemeClr>
                </a:solidFill>
                <a:latin typeface="Times New Roman" panose="02020603050405020304" pitchFamily="18" charset="0"/>
                <a:cs typeface="Times New Roman" panose="02020603050405020304" pitchFamily="18" charset="0"/>
              </a:rPr>
              <a:t>3</a:t>
            </a:r>
            <a:r>
              <a:rPr lang="en-US" sz="3200" b="1" dirty="0">
                <a:solidFill>
                  <a:schemeClr val="accent1">
                    <a:lumMod val="50000"/>
                  </a:schemeClr>
                </a:solidFill>
                <a:latin typeface="Times New Roman" panose="02020603050405020304" pitchFamily="18" charset="0"/>
                <a:cs typeface="Times New Roman" panose="02020603050405020304" pitchFamily="18" charset="0"/>
              </a:rPr>
              <a:t>O</a:t>
            </a:r>
            <a:r>
              <a:rPr lang="en-US" sz="3200" b="1" baseline="-25000" dirty="0">
                <a:solidFill>
                  <a:schemeClr val="accent1">
                    <a:lumMod val="50000"/>
                  </a:schemeClr>
                </a:solidFill>
                <a:latin typeface="Times New Roman" panose="02020603050405020304" pitchFamily="18" charset="0"/>
                <a:cs typeface="Times New Roman" panose="02020603050405020304" pitchFamily="18" charset="0"/>
              </a:rPr>
              <a:t>4</a:t>
            </a:r>
            <a:r>
              <a:rPr lang="en-US" sz="3200" b="1" dirty="0">
                <a:solidFill>
                  <a:schemeClr val="accent1">
                    <a:lumMod val="50000"/>
                  </a:schemeClr>
                </a:solidFill>
                <a:latin typeface="Times New Roman" panose="02020603050405020304" pitchFamily="18" charset="0"/>
                <a:cs typeface="Times New Roman" panose="02020603050405020304" pitchFamily="18" charset="0"/>
              </a:rPr>
              <a:t> </a:t>
            </a:r>
            <a:r>
              <a:rPr lang="ru-RU" sz="3200" b="1" dirty="0">
                <a:solidFill>
                  <a:schemeClr val="accent1">
                    <a:lumMod val="50000"/>
                  </a:schemeClr>
                </a:solidFill>
                <a:latin typeface="Times New Roman" panose="02020603050405020304" pitchFamily="18" charset="0"/>
                <a:cs typeface="Times New Roman" panose="02020603050405020304" pitchFamily="18" charset="0"/>
              </a:rPr>
              <a:t> </a:t>
            </a:r>
            <a:r>
              <a:rPr lang="en-US" sz="3200" b="1" dirty="0">
                <a:solidFill>
                  <a:schemeClr val="accent1">
                    <a:lumMod val="50000"/>
                  </a:schemeClr>
                </a:solidFill>
                <a:latin typeface="Times New Roman" panose="02020603050405020304" pitchFamily="18" charset="0"/>
                <a:ea typeface="Times New Roman"/>
                <a:cs typeface="Times New Roman" panose="02020603050405020304" pitchFamily="18" charset="0"/>
                <a:sym typeface="Times New Roman"/>
              </a:rPr>
              <a:t>NPs </a:t>
            </a:r>
            <a:r>
              <a:rPr lang="en-US" sz="3200" b="1" dirty="0">
                <a:solidFill>
                  <a:schemeClr val="accent1">
                    <a:lumMod val="50000"/>
                  </a:schemeClr>
                </a:solidFill>
                <a:latin typeface="Times New Roman"/>
                <a:ea typeface="Times New Roman"/>
                <a:cs typeface="Times New Roman"/>
                <a:sym typeface="Times New Roman"/>
              </a:rPr>
              <a:t>Synthesis</a:t>
            </a:r>
            <a:endParaRPr sz="3200" dirty="0">
              <a:solidFill>
                <a:schemeClr val="accent1">
                  <a:lumMod val="50000"/>
                </a:schemeClr>
              </a:solidFill>
            </a:endParaRPr>
          </a:p>
        </p:txBody>
      </p:sp>
      <p:pic>
        <p:nvPicPr>
          <p:cNvPr id="181" name="Google Shape;181;p23"/>
          <p:cNvPicPr preferRelativeResize="0">
            <a:picLocks noGrp="1"/>
          </p:cNvPicPr>
          <p:nvPr>
            <p:ph type="body" idx="2"/>
          </p:nvPr>
        </p:nvPicPr>
        <p:blipFill rotWithShape="1">
          <a:blip r:embed="rId3">
            <a:alphaModFix/>
          </a:blip>
          <a:srcRect/>
          <a:stretch/>
        </p:blipFill>
        <p:spPr>
          <a:xfrm>
            <a:off x="229996" y="1215624"/>
            <a:ext cx="3242877" cy="4129954"/>
          </a:xfrm>
          <a:prstGeom prst="rect">
            <a:avLst/>
          </a:prstGeom>
          <a:noFill/>
          <a:ln>
            <a:noFill/>
          </a:ln>
        </p:spPr>
      </p:pic>
      <p:pic>
        <p:nvPicPr>
          <p:cNvPr id="182" name="Google Shape;182;p23"/>
          <p:cNvPicPr preferRelativeResize="0"/>
          <p:nvPr/>
        </p:nvPicPr>
        <p:blipFill rotWithShape="1">
          <a:blip r:embed="rId4">
            <a:alphaModFix/>
          </a:blip>
          <a:srcRect/>
          <a:stretch/>
        </p:blipFill>
        <p:spPr>
          <a:xfrm>
            <a:off x="6922369" y="781516"/>
            <a:ext cx="4960498" cy="4344666"/>
          </a:xfrm>
          <a:prstGeom prst="rect">
            <a:avLst/>
          </a:prstGeom>
          <a:noFill/>
          <a:ln>
            <a:noFill/>
          </a:ln>
        </p:spPr>
      </p:pic>
      <p:pic>
        <p:nvPicPr>
          <p:cNvPr id="8" name="Picture 2" descr="C:\Users\User\Desktop\logo_rau_fb250.png">
            <a:extLst>
              <a:ext uri="{FF2B5EF4-FFF2-40B4-BE49-F238E27FC236}">
                <a16:creationId xmlns:a16="http://schemas.microsoft.com/office/drawing/2014/main" id="{48640912-A8D5-604B-9073-AD6B8C0D30FE}"/>
              </a:ext>
            </a:extLst>
          </p:cNvPr>
          <p:cNvPicPr>
            <a:picLocks noChangeAspect="1" noChangeArrowheads="1"/>
          </p:cNvPicPr>
          <p:nvPr/>
        </p:nvPicPr>
        <p:blipFill>
          <a:blip r:embed="rId5" cstate="print"/>
          <a:srcRect/>
          <a:stretch>
            <a:fillRect/>
          </a:stretch>
        </p:blipFill>
        <p:spPr bwMode="auto">
          <a:xfrm>
            <a:off x="11519338" y="0"/>
            <a:ext cx="672662" cy="672662"/>
          </a:xfrm>
          <a:prstGeom prst="rect">
            <a:avLst/>
          </a:prstGeom>
          <a:noFill/>
        </p:spPr>
      </p:pic>
      <p:pic>
        <p:nvPicPr>
          <p:cNvPr id="7" name="Google Shape;189;p24"/>
          <p:cNvPicPr preferRelativeResize="0">
            <a:picLocks noGrp="1"/>
          </p:cNvPicPr>
          <p:nvPr>
            <p:ph type="body" idx="1"/>
          </p:nvPr>
        </p:nvPicPr>
        <p:blipFill rotWithShape="1">
          <a:blip r:embed="rId6">
            <a:alphaModFix/>
          </a:blip>
          <a:srcRect/>
          <a:stretch/>
        </p:blipFill>
        <p:spPr>
          <a:xfrm>
            <a:off x="2955637" y="3274291"/>
            <a:ext cx="5929745" cy="3583709"/>
          </a:xfrm>
          <a:prstGeom prst="rect">
            <a:avLst/>
          </a:prstGeom>
          <a:noFill/>
          <a:ln>
            <a:noFill/>
          </a:ln>
        </p:spPr>
      </p:pic>
      <p:sp>
        <p:nvSpPr>
          <p:cNvPr id="9" name="Прямоугольник: скругленные углы 9">
            <a:extLst>
              <a:ext uri="{FF2B5EF4-FFF2-40B4-BE49-F238E27FC236}">
                <a16:creationId xmlns:a16="http://schemas.microsoft.com/office/drawing/2014/main" id="{80CCEC74-56A8-4666-A0A2-5710A5954FA6}"/>
              </a:ext>
            </a:extLst>
          </p:cNvPr>
          <p:cNvSpPr/>
          <p:nvPr/>
        </p:nvSpPr>
        <p:spPr>
          <a:xfrm>
            <a:off x="0" y="0"/>
            <a:ext cx="4715934" cy="850085"/>
          </a:xfrm>
          <a:prstGeom prst="roundRect">
            <a:avLst/>
          </a:prstGeom>
          <a:gradFill>
            <a:gsLst>
              <a:gs pos="0">
                <a:srgbClr val="00B050"/>
              </a:gs>
              <a:gs pos="8000">
                <a:srgbClr val="00B050"/>
              </a:gs>
              <a:gs pos="100000">
                <a:srgbClr val="92D050"/>
              </a:gs>
            </a:gsLst>
            <a:path path="rect">
              <a:fillToRect t="100000" r="10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i="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Գաղափար և լուծումներ</a:t>
            </a:r>
          </a:p>
        </p:txBody>
      </p:sp>
    </p:spTree>
    <p:extLst>
      <p:ext uri="{BB962C8B-B14F-4D97-AF65-F5344CB8AC3E}">
        <p14:creationId xmlns:p14="http://schemas.microsoft.com/office/powerpoint/2010/main" val="15013456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9812169" y="5559464"/>
            <a:ext cx="2735319" cy="1496965"/>
          </a:xfrm>
          <a:custGeom>
            <a:avLst/>
            <a:gdLst/>
            <a:ahLst/>
            <a:cxnLst/>
            <a:rect l="l" t="t" r="r" b="b"/>
            <a:pathLst>
              <a:path w="4102978" h="2245448">
                <a:moveTo>
                  <a:pt x="0" y="0"/>
                </a:moveTo>
                <a:lnTo>
                  <a:pt x="4102978" y="0"/>
                </a:lnTo>
                <a:lnTo>
                  <a:pt x="4102978" y="2245448"/>
                </a:lnTo>
                <a:lnTo>
                  <a:pt x="0" y="224544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sz="1200"/>
          </a:p>
        </p:txBody>
      </p:sp>
      <p:sp>
        <p:nvSpPr>
          <p:cNvPr id="3" name="Freeform 3"/>
          <p:cNvSpPr/>
          <p:nvPr/>
        </p:nvSpPr>
        <p:spPr>
          <a:xfrm>
            <a:off x="902270" y="454039"/>
            <a:ext cx="5948690" cy="3887263"/>
          </a:xfrm>
          <a:custGeom>
            <a:avLst/>
            <a:gdLst/>
            <a:ahLst/>
            <a:cxnLst/>
            <a:rect l="l" t="t" r="r" b="b"/>
            <a:pathLst>
              <a:path w="8923035" h="5830894">
                <a:moveTo>
                  <a:pt x="0" y="0"/>
                </a:moveTo>
                <a:lnTo>
                  <a:pt x="8923035" y="0"/>
                </a:lnTo>
                <a:lnTo>
                  <a:pt x="8923035" y="5830895"/>
                </a:lnTo>
                <a:lnTo>
                  <a:pt x="0" y="5830895"/>
                </a:lnTo>
                <a:lnTo>
                  <a:pt x="0" y="0"/>
                </a:lnTo>
                <a:close/>
              </a:path>
            </a:pathLst>
          </a:custGeom>
          <a:blipFill>
            <a:blip r:embed="rId4"/>
            <a:stretch>
              <a:fillRect/>
            </a:stretch>
          </a:blipFill>
        </p:spPr>
        <p:txBody>
          <a:bodyPr/>
          <a:lstStyle/>
          <a:p>
            <a:endParaRPr lang="en-US" sz="1200"/>
          </a:p>
        </p:txBody>
      </p:sp>
      <p:sp>
        <p:nvSpPr>
          <p:cNvPr id="8" name="Freeform 8"/>
          <p:cNvSpPr/>
          <p:nvPr/>
        </p:nvSpPr>
        <p:spPr>
          <a:xfrm>
            <a:off x="8415271" y="1412109"/>
            <a:ext cx="3331675" cy="3472408"/>
          </a:xfrm>
          <a:custGeom>
            <a:avLst/>
            <a:gdLst/>
            <a:ahLst/>
            <a:cxnLst/>
            <a:rect l="l" t="t" r="r" b="b"/>
            <a:pathLst>
              <a:path w="4997513" h="5208612">
                <a:moveTo>
                  <a:pt x="0" y="0"/>
                </a:moveTo>
                <a:lnTo>
                  <a:pt x="4997512" y="0"/>
                </a:lnTo>
                <a:lnTo>
                  <a:pt x="4997512" y="5208612"/>
                </a:lnTo>
                <a:lnTo>
                  <a:pt x="0" y="5208612"/>
                </a:lnTo>
                <a:lnTo>
                  <a:pt x="0" y="0"/>
                </a:lnTo>
                <a:close/>
              </a:path>
            </a:pathLst>
          </a:custGeom>
          <a:blipFill>
            <a:blip r:embed="rId5"/>
            <a:stretch>
              <a:fillRect t="-5904" b="-5904"/>
            </a:stretch>
          </a:blipFill>
        </p:spPr>
        <p:txBody>
          <a:bodyPr/>
          <a:lstStyle/>
          <a:p>
            <a:endParaRPr lang="en-US" sz="1200"/>
          </a:p>
        </p:txBody>
      </p:sp>
      <p:sp>
        <p:nvSpPr>
          <p:cNvPr id="12" name="Freeform 12"/>
          <p:cNvSpPr/>
          <p:nvPr/>
        </p:nvSpPr>
        <p:spPr>
          <a:xfrm>
            <a:off x="6784958" y="1516650"/>
            <a:ext cx="1575725" cy="1273313"/>
          </a:xfrm>
          <a:custGeom>
            <a:avLst/>
            <a:gdLst/>
            <a:ahLst/>
            <a:cxnLst/>
            <a:rect l="l" t="t" r="r" b="b"/>
            <a:pathLst>
              <a:path w="2363587" h="1909969">
                <a:moveTo>
                  <a:pt x="0" y="0"/>
                </a:moveTo>
                <a:lnTo>
                  <a:pt x="2363587" y="0"/>
                </a:lnTo>
                <a:lnTo>
                  <a:pt x="2363587" y="1909969"/>
                </a:lnTo>
                <a:lnTo>
                  <a:pt x="0" y="1909969"/>
                </a:lnTo>
                <a:lnTo>
                  <a:pt x="0" y="0"/>
                </a:lnTo>
                <a:close/>
              </a:path>
            </a:pathLst>
          </a:custGeom>
          <a:blipFill>
            <a:blip r:embed="rId6"/>
            <a:stretch>
              <a:fillRect/>
            </a:stretch>
          </a:blipFill>
        </p:spPr>
        <p:txBody>
          <a:bodyPr/>
          <a:lstStyle/>
          <a:p>
            <a:endParaRPr lang="en-US" sz="1200"/>
          </a:p>
        </p:txBody>
      </p:sp>
      <p:sp>
        <p:nvSpPr>
          <p:cNvPr id="13" name="Freeform 13"/>
          <p:cNvSpPr/>
          <p:nvPr/>
        </p:nvSpPr>
        <p:spPr>
          <a:xfrm>
            <a:off x="6784958" y="2863803"/>
            <a:ext cx="1575725" cy="1512333"/>
          </a:xfrm>
          <a:custGeom>
            <a:avLst/>
            <a:gdLst/>
            <a:ahLst/>
            <a:cxnLst/>
            <a:rect l="l" t="t" r="r" b="b"/>
            <a:pathLst>
              <a:path w="2363587" h="2268500">
                <a:moveTo>
                  <a:pt x="0" y="0"/>
                </a:moveTo>
                <a:lnTo>
                  <a:pt x="2363587" y="0"/>
                </a:lnTo>
                <a:lnTo>
                  <a:pt x="2363587" y="2268500"/>
                </a:lnTo>
                <a:lnTo>
                  <a:pt x="0" y="2268500"/>
                </a:lnTo>
                <a:lnTo>
                  <a:pt x="0" y="0"/>
                </a:lnTo>
                <a:close/>
              </a:path>
            </a:pathLst>
          </a:custGeom>
          <a:blipFill>
            <a:blip r:embed="rId7"/>
            <a:stretch>
              <a:fillRect/>
            </a:stretch>
          </a:blipFill>
        </p:spPr>
        <p:txBody>
          <a:bodyPr/>
          <a:lstStyle/>
          <a:p>
            <a:endParaRPr lang="en-US" sz="1200"/>
          </a:p>
        </p:txBody>
      </p:sp>
      <p:sp>
        <p:nvSpPr>
          <p:cNvPr id="14" name="Freeform 14"/>
          <p:cNvSpPr/>
          <p:nvPr/>
        </p:nvSpPr>
        <p:spPr>
          <a:xfrm>
            <a:off x="1564448" y="4483005"/>
            <a:ext cx="8532080" cy="2315850"/>
          </a:xfrm>
          <a:custGeom>
            <a:avLst/>
            <a:gdLst/>
            <a:ahLst/>
            <a:cxnLst/>
            <a:rect l="l" t="t" r="r" b="b"/>
            <a:pathLst>
              <a:path w="12798120" h="3473775">
                <a:moveTo>
                  <a:pt x="0" y="0"/>
                </a:moveTo>
                <a:lnTo>
                  <a:pt x="12798120" y="0"/>
                </a:lnTo>
                <a:lnTo>
                  <a:pt x="12798120" y="3473776"/>
                </a:lnTo>
                <a:lnTo>
                  <a:pt x="0" y="3473776"/>
                </a:lnTo>
                <a:lnTo>
                  <a:pt x="0" y="0"/>
                </a:lnTo>
                <a:close/>
              </a:path>
            </a:pathLst>
          </a:custGeom>
          <a:blipFill>
            <a:blip r:embed="rId8"/>
            <a:stretch>
              <a:fillRect/>
            </a:stretch>
          </a:blipFill>
        </p:spPr>
        <p:txBody>
          <a:bodyPr/>
          <a:lstStyle/>
          <a:p>
            <a:endParaRPr lang="en-US" sz="1200"/>
          </a:p>
        </p:txBody>
      </p:sp>
      <p:sp>
        <p:nvSpPr>
          <p:cNvPr id="15" name="TextBox 15"/>
          <p:cNvSpPr txBox="1"/>
          <p:nvPr/>
        </p:nvSpPr>
        <p:spPr>
          <a:xfrm>
            <a:off x="3123465" y="148135"/>
            <a:ext cx="8898711" cy="1469569"/>
          </a:xfrm>
          <a:prstGeom prst="rect">
            <a:avLst/>
          </a:prstGeom>
        </p:spPr>
        <p:txBody>
          <a:bodyPr lIns="0" tIns="0" rIns="0" bIns="0" rtlCol="0" anchor="t">
            <a:spAutoFit/>
          </a:bodyPr>
          <a:lstStyle/>
          <a:p>
            <a:pPr algn="r">
              <a:lnSpc>
                <a:spcPts val="2892"/>
              </a:lnSpc>
            </a:pPr>
            <a:r>
              <a:rPr lang="hy-AM" sz="2921" b="1" dirty="0">
                <a:solidFill>
                  <a:srgbClr val="48796A"/>
                </a:solidFill>
                <a:latin typeface="Times New Roman" panose="02020603050405020304" pitchFamily="18" charset="0"/>
                <a:cs typeface="Times New Roman" panose="02020603050405020304" pitchFamily="18" charset="0"/>
              </a:rPr>
              <a:t>ՆՄ Հեպատոպաշտպան</a:t>
            </a:r>
            <a:r>
              <a:rPr lang="en-US" sz="2921" b="1" dirty="0">
                <a:solidFill>
                  <a:srgbClr val="48796A"/>
                </a:solidFill>
                <a:latin typeface="Times New Roman" panose="02020603050405020304" pitchFamily="18" charset="0"/>
                <a:cs typeface="Times New Roman" panose="02020603050405020304" pitchFamily="18" charset="0"/>
              </a:rPr>
              <a:t> </a:t>
            </a:r>
            <a:r>
              <a:rPr lang="hy-AM" sz="2921" b="1" dirty="0">
                <a:solidFill>
                  <a:srgbClr val="48796A"/>
                </a:solidFill>
                <a:latin typeface="Times New Roman" panose="02020603050405020304" pitchFamily="18" charset="0"/>
                <a:cs typeface="Times New Roman" panose="02020603050405020304" pitchFamily="18" charset="0"/>
              </a:rPr>
              <a:t>հատկությունները </a:t>
            </a:r>
            <a:endParaRPr lang="en-US" sz="2921" b="1" dirty="0">
              <a:solidFill>
                <a:srgbClr val="48796A"/>
              </a:solidFill>
              <a:latin typeface="Times New Roman" panose="02020603050405020304" pitchFamily="18" charset="0"/>
              <a:cs typeface="Times New Roman" panose="02020603050405020304" pitchFamily="18" charset="0"/>
            </a:endParaRPr>
          </a:p>
          <a:p>
            <a:pPr algn="r">
              <a:lnSpc>
                <a:spcPts val="4534"/>
              </a:lnSpc>
            </a:pPr>
            <a:endParaRPr lang="en-US" sz="2921" b="1" dirty="0">
              <a:solidFill>
                <a:srgbClr val="48796A"/>
              </a:solidFill>
              <a:latin typeface="Times New Roman" panose="02020603050405020304" pitchFamily="18" charset="0"/>
              <a:cs typeface="Times New Roman" panose="02020603050405020304" pitchFamily="18" charset="0"/>
            </a:endParaRPr>
          </a:p>
          <a:p>
            <a:pPr algn="r">
              <a:lnSpc>
                <a:spcPts val="4534"/>
              </a:lnSpc>
            </a:pPr>
            <a:endParaRPr lang="en-US" sz="2921" b="1" dirty="0">
              <a:solidFill>
                <a:srgbClr val="48796A"/>
              </a:solidFill>
              <a:latin typeface="Times New Roman" panose="02020603050405020304" pitchFamily="18" charset="0"/>
              <a:cs typeface="Times New Roman" panose="02020603050405020304" pitchFamily="18" charset="0"/>
            </a:endParaRPr>
          </a:p>
        </p:txBody>
      </p:sp>
      <p:sp>
        <p:nvSpPr>
          <p:cNvPr id="16" name="TextBox 16"/>
          <p:cNvSpPr txBox="1"/>
          <p:nvPr/>
        </p:nvSpPr>
        <p:spPr>
          <a:xfrm>
            <a:off x="67889" y="5507577"/>
            <a:ext cx="1804540" cy="1197444"/>
          </a:xfrm>
          <a:prstGeom prst="rect">
            <a:avLst/>
          </a:prstGeom>
        </p:spPr>
        <p:txBody>
          <a:bodyPr lIns="0" tIns="0" rIns="0" bIns="0" rtlCol="0" anchor="t">
            <a:spAutoFit/>
          </a:bodyPr>
          <a:lstStyle/>
          <a:p>
            <a:pPr>
              <a:lnSpc>
                <a:spcPts val="1866"/>
              </a:lnSpc>
            </a:pPr>
            <a:r>
              <a:rPr lang="en-US" sz="1333" dirty="0">
                <a:solidFill>
                  <a:srgbClr val="000000"/>
                </a:solidFill>
                <a:latin typeface="Times New Roman" panose="02020603050405020304" pitchFamily="18" charset="0"/>
                <a:cs typeface="Times New Roman" panose="02020603050405020304" pitchFamily="18" charset="0"/>
              </a:rPr>
              <a:t>А- ЖДП</a:t>
            </a:r>
          </a:p>
          <a:p>
            <a:pPr>
              <a:lnSpc>
                <a:spcPts val="1866"/>
              </a:lnSpc>
            </a:pPr>
            <a:r>
              <a:rPr lang="en-US" sz="1333" dirty="0">
                <a:solidFill>
                  <a:srgbClr val="000000"/>
                </a:solidFill>
                <a:latin typeface="Times New Roman" panose="02020603050405020304" pitchFamily="18" charset="0"/>
                <a:cs typeface="Times New Roman" panose="02020603050405020304" pitchFamily="18" charset="0"/>
              </a:rPr>
              <a:t>Б- </a:t>
            </a:r>
            <a:r>
              <a:rPr lang="en-US" sz="1333" dirty="0" err="1">
                <a:solidFill>
                  <a:srgbClr val="000000"/>
                </a:solidFill>
                <a:latin typeface="Times New Roman" panose="02020603050405020304" pitchFamily="18" charset="0"/>
                <a:cs typeface="Times New Roman" panose="02020603050405020304" pitchFamily="18" charset="0"/>
              </a:rPr>
              <a:t>профилактическое</a:t>
            </a:r>
            <a:r>
              <a:rPr lang="en-US" sz="1333" dirty="0">
                <a:solidFill>
                  <a:srgbClr val="000000"/>
                </a:solidFill>
                <a:latin typeface="Times New Roman" panose="02020603050405020304" pitchFamily="18" charset="0"/>
                <a:cs typeface="Times New Roman" panose="02020603050405020304" pitchFamily="18" charset="0"/>
              </a:rPr>
              <a:t> </a:t>
            </a:r>
            <a:r>
              <a:rPr lang="en-US" sz="1333" dirty="0" err="1">
                <a:solidFill>
                  <a:srgbClr val="000000"/>
                </a:solidFill>
                <a:latin typeface="Times New Roman" panose="02020603050405020304" pitchFamily="18" charset="0"/>
                <a:cs typeface="Times New Roman" panose="02020603050405020304" pitchFamily="18" charset="0"/>
              </a:rPr>
              <a:t>действие</a:t>
            </a:r>
            <a:endParaRPr lang="en-US" sz="1333" dirty="0">
              <a:solidFill>
                <a:srgbClr val="000000"/>
              </a:solidFill>
              <a:latin typeface="Times New Roman" panose="02020603050405020304" pitchFamily="18" charset="0"/>
              <a:cs typeface="Times New Roman" panose="02020603050405020304" pitchFamily="18" charset="0"/>
            </a:endParaRPr>
          </a:p>
          <a:p>
            <a:pPr>
              <a:lnSpc>
                <a:spcPts val="1866"/>
              </a:lnSpc>
            </a:pPr>
            <a:r>
              <a:rPr lang="en-US" sz="1333" dirty="0">
                <a:solidFill>
                  <a:srgbClr val="000000"/>
                </a:solidFill>
                <a:latin typeface="Times New Roman" panose="02020603050405020304" pitchFamily="18" charset="0"/>
                <a:cs typeface="Times New Roman" panose="02020603050405020304" pitchFamily="18" charset="0"/>
              </a:rPr>
              <a:t>В- </a:t>
            </a:r>
            <a:r>
              <a:rPr lang="ru-RU" sz="1333" dirty="0">
                <a:solidFill>
                  <a:srgbClr val="000000"/>
                </a:solidFill>
                <a:latin typeface="Times New Roman" panose="02020603050405020304" pitchFamily="18" charset="0"/>
                <a:cs typeface="Times New Roman" panose="02020603050405020304" pitchFamily="18" charset="0"/>
              </a:rPr>
              <a:t>профилактическое </a:t>
            </a:r>
            <a:r>
              <a:rPr lang="en-US" sz="1333" dirty="0" err="1">
                <a:solidFill>
                  <a:srgbClr val="000000"/>
                </a:solidFill>
                <a:latin typeface="Times New Roman" panose="02020603050405020304" pitchFamily="18" charset="0"/>
                <a:cs typeface="Times New Roman" panose="02020603050405020304" pitchFamily="18" charset="0"/>
              </a:rPr>
              <a:t>действие</a:t>
            </a:r>
            <a:r>
              <a:rPr lang="en-US" sz="1333" dirty="0">
                <a:solidFill>
                  <a:srgbClr val="000000"/>
                </a:solidFill>
                <a:latin typeface="Times New Roman" panose="02020603050405020304" pitchFamily="18" charset="0"/>
                <a:cs typeface="Times New Roman" panose="02020603050405020304" pitchFamily="18" charset="0"/>
              </a:rPr>
              <a:t> НЧ Fe</a:t>
            </a:r>
            <a:r>
              <a:rPr lang="en-US" sz="1333" baseline="-25000" dirty="0">
                <a:solidFill>
                  <a:srgbClr val="000000"/>
                </a:solidFill>
                <a:latin typeface="Times New Roman" panose="02020603050405020304" pitchFamily="18" charset="0"/>
                <a:cs typeface="Times New Roman" panose="02020603050405020304" pitchFamily="18" charset="0"/>
              </a:rPr>
              <a:t>3</a:t>
            </a:r>
            <a:r>
              <a:rPr lang="en-US" sz="1333" dirty="0">
                <a:solidFill>
                  <a:srgbClr val="000000"/>
                </a:solidFill>
                <a:latin typeface="Times New Roman" panose="02020603050405020304" pitchFamily="18" charset="0"/>
                <a:cs typeface="Times New Roman" panose="02020603050405020304" pitchFamily="18" charset="0"/>
              </a:rPr>
              <a:t>O</a:t>
            </a:r>
            <a:r>
              <a:rPr lang="en-US" sz="1333" baseline="-25000" dirty="0">
                <a:solidFill>
                  <a:srgbClr val="000000"/>
                </a:solidFill>
                <a:latin typeface="Times New Roman" panose="02020603050405020304" pitchFamily="18" charset="0"/>
                <a:cs typeface="Times New Roman" panose="02020603050405020304" pitchFamily="18" charset="0"/>
              </a:rPr>
              <a:t>4</a:t>
            </a:r>
            <a:endParaRPr lang="en-US" sz="1333" dirty="0">
              <a:solidFill>
                <a:srgbClr val="000000"/>
              </a:solidFill>
              <a:latin typeface="Times New Roman" panose="02020603050405020304" pitchFamily="18" charset="0"/>
              <a:cs typeface="Times New Roman" panose="02020603050405020304" pitchFamily="18" charset="0"/>
            </a:endParaRPr>
          </a:p>
        </p:txBody>
      </p:sp>
      <p:sp>
        <p:nvSpPr>
          <p:cNvPr id="17" name="TextBox 17"/>
          <p:cNvSpPr txBox="1"/>
          <p:nvPr/>
        </p:nvSpPr>
        <p:spPr>
          <a:xfrm>
            <a:off x="10297086" y="5640930"/>
            <a:ext cx="2071850" cy="1214179"/>
          </a:xfrm>
          <a:prstGeom prst="rect">
            <a:avLst/>
          </a:prstGeom>
        </p:spPr>
        <p:txBody>
          <a:bodyPr wrap="square" lIns="0" tIns="0" rIns="0" bIns="0" rtlCol="0" anchor="t">
            <a:spAutoFit/>
          </a:bodyPr>
          <a:lstStyle/>
          <a:p>
            <a:pPr>
              <a:lnSpc>
                <a:spcPts val="1602"/>
              </a:lnSpc>
            </a:pPr>
            <a:r>
              <a:rPr lang="en-US" sz="1144" dirty="0" err="1">
                <a:solidFill>
                  <a:srgbClr val="000000"/>
                </a:solidFill>
                <a:latin typeface="Times New Roman" panose="02020603050405020304" pitchFamily="18" charset="0"/>
                <a:cs typeface="Times New Roman" panose="02020603050405020304" pitchFamily="18" charset="0"/>
              </a:rPr>
              <a:t>Kazaryan</a:t>
            </a:r>
            <a:r>
              <a:rPr lang="en-US" sz="1144" dirty="0">
                <a:solidFill>
                  <a:srgbClr val="000000"/>
                </a:solidFill>
                <a:latin typeface="Times New Roman" panose="02020603050405020304" pitchFamily="18" charset="0"/>
                <a:cs typeface="Times New Roman" panose="02020603050405020304" pitchFamily="18" charset="0"/>
              </a:rPr>
              <a:t> Sh., </a:t>
            </a:r>
            <a:r>
              <a:rPr lang="en-US" sz="1144" dirty="0" err="1">
                <a:solidFill>
                  <a:srgbClr val="000000"/>
                </a:solidFill>
                <a:latin typeface="Times New Roman" panose="02020603050405020304" pitchFamily="18" charset="0"/>
                <a:cs typeface="Times New Roman" panose="02020603050405020304" pitchFamily="18" charset="0"/>
              </a:rPr>
              <a:t>Tumoyan</a:t>
            </a:r>
            <a:r>
              <a:rPr lang="en-US" sz="1144" dirty="0">
                <a:solidFill>
                  <a:srgbClr val="000000"/>
                </a:solidFill>
                <a:latin typeface="Times New Roman" panose="02020603050405020304" pitchFamily="18" charset="0"/>
                <a:cs typeface="Times New Roman" panose="02020603050405020304" pitchFamily="18" charset="0"/>
              </a:rPr>
              <a:t> J., </a:t>
            </a:r>
            <a:r>
              <a:rPr lang="en-US" sz="1144" dirty="0" err="1">
                <a:solidFill>
                  <a:srgbClr val="000000"/>
                </a:solidFill>
                <a:latin typeface="Times New Roman" panose="02020603050405020304" pitchFamily="18" charset="0"/>
                <a:cs typeface="Times New Roman" panose="02020603050405020304" pitchFamily="18" charset="0"/>
              </a:rPr>
              <a:t>Hovhannisyan</a:t>
            </a:r>
            <a:r>
              <a:rPr lang="en-US" sz="1144" dirty="0">
                <a:solidFill>
                  <a:srgbClr val="000000"/>
                </a:solidFill>
                <a:latin typeface="Times New Roman" panose="02020603050405020304" pitchFamily="18" charset="0"/>
                <a:cs typeface="Times New Roman" panose="02020603050405020304" pitchFamily="18" charset="0"/>
              </a:rPr>
              <a:t> A. “Effects of  </a:t>
            </a:r>
            <a:r>
              <a:rPr lang="en-US" sz="1067" dirty="0">
                <a:solidFill>
                  <a:srgbClr val="000000"/>
                </a:solidFill>
                <a:latin typeface="Times New Roman" panose="02020603050405020304" pitchFamily="18" charset="0"/>
                <a:cs typeface="Times New Roman" panose="02020603050405020304" pitchFamily="18" charset="0"/>
              </a:rPr>
              <a:t>Fe</a:t>
            </a:r>
            <a:r>
              <a:rPr lang="en-US" sz="1067" baseline="-25000" dirty="0">
                <a:solidFill>
                  <a:srgbClr val="000000"/>
                </a:solidFill>
                <a:latin typeface="Times New Roman" panose="02020603050405020304" pitchFamily="18" charset="0"/>
                <a:cs typeface="Times New Roman" panose="02020603050405020304" pitchFamily="18" charset="0"/>
              </a:rPr>
              <a:t>3</a:t>
            </a:r>
            <a:r>
              <a:rPr lang="en-US" sz="1067" dirty="0">
                <a:solidFill>
                  <a:srgbClr val="000000"/>
                </a:solidFill>
                <a:latin typeface="Times New Roman" panose="02020603050405020304" pitchFamily="18" charset="0"/>
                <a:cs typeface="Times New Roman" panose="02020603050405020304" pitchFamily="18" charset="0"/>
              </a:rPr>
              <a:t>O</a:t>
            </a:r>
            <a:r>
              <a:rPr lang="en-US" sz="1067" baseline="-25000" dirty="0">
                <a:solidFill>
                  <a:srgbClr val="000000"/>
                </a:solidFill>
                <a:latin typeface="Times New Roman" panose="02020603050405020304" pitchFamily="18" charset="0"/>
                <a:cs typeface="Times New Roman" panose="02020603050405020304" pitchFamily="18" charset="0"/>
              </a:rPr>
              <a:t>4</a:t>
            </a:r>
            <a:r>
              <a:rPr lang="en-US" sz="1144" dirty="0">
                <a:solidFill>
                  <a:srgbClr val="000000"/>
                </a:solidFill>
                <a:latin typeface="Times New Roman" panose="02020603050405020304" pitchFamily="18" charset="0"/>
                <a:cs typeface="Times New Roman" panose="02020603050405020304" pitchFamily="18" charset="0"/>
              </a:rPr>
              <a:t> Nanoparticles on Outbred Wistar Rats Liver Function”, V International Conference of Biotechnology and Health.</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25"/>
          <p:cNvSpPr txBox="1">
            <a:spLocks noGrp="1"/>
          </p:cNvSpPr>
          <p:nvPr>
            <p:ph type="title"/>
          </p:nvPr>
        </p:nvSpPr>
        <p:spPr>
          <a:xfrm>
            <a:off x="4871257" y="193355"/>
            <a:ext cx="6484129" cy="711507"/>
          </a:xfrm>
          <a:prstGeom prst="rect">
            <a:avLst/>
          </a:prstGeom>
          <a:noFill/>
          <a:ln>
            <a:noFill/>
          </a:ln>
        </p:spPr>
        <p:txBody>
          <a:bodyPr spcFirstLastPara="1" wrap="square" lIns="91425" tIns="45700" rIns="91425" bIns="45700" anchor="ctr" anchorCtr="0">
            <a:noAutofit/>
          </a:bodyPr>
          <a:lstStyle/>
          <a:p>
            <a:pPr lvl="0" algn="ctr">
              <a:spcBef>
                <a:spcPts val="0"/>
              </a:spcBef>
              <a:buClr>
                <a:schemeClr val="dk1"/>
              </a:buClr>
              <a:buSzPts val="4000"/>
            </a:pPr>
            <a:r>
              <a:rPr lang="en-US" sz="3200" b="1" dirty="0">
                <a:solidFill>
                  <a:schemeClr val="accent1">
                    <a:lumMod val="50000"/>
                  </a:schemeClr>
                </a:solidFill>
                <a:latin typeface="Times New Roman" panose="02020603050405020304" pitchFamily="18" charset="0"/>
                <a:cs typeface="Times New Roman" panose="02020603050405020304" pitchFamily="18" charset="0"/>
              </a:rPr>
              <a:t>Fe</a:t>
            </a:r>
            <a:r>
              <a:rPr lang="en-US" sz="3200" b="1" baseline="-25000" dirty="0">
                <a:solidFill>
                  <a:schemeClr val="accent1">
                    <a:lumMod val="50000"/>
                  </a:schemeClr>
                </a:solidFill>
                <a:latin typeface="Times New Roman" panose="02020603050405020304" pitchFamily="18" charset="0"/>
                <a:cs typeface="Times New Roman" panose="02020603050405020304" pitchFamily="18" charset="0"/>
              </a:rPr>
              <a:t>3</a:t>
            </a:r>
            <a:r>
              <a:rPr lang="en-US" sz="3200" b="1" dirty="0">
                <a:solidFill>
                  <a:schemeClr val="accent1">
                    <a:lumMod val="50000"/>
                  </a:schemeClr>
                </a:solidFill>
                <a:latin typeface="Times New Roman" panose="02020603050405020304" pitchFamily="18" charset="0"/>
                <a:cs typeface="Times New Roman" panose="02020603050405020304" pitchFamily="18" charset="0"/>
              </a:rPr>
              <a:t>O</a:t>
            </a:r>
            <a:r>
              <a:rPr lang="en-US" sz="3200" b="1" baseline="-25000" dirty="0">
                <a:solidFill>
                  <a:schemeClr val="accent1">
                    <a:lumMod val="50000"/>
                  </a:schemeClr>
                </a:solidFill>
                <a:latin typeface="Times New Roman" panose="02020603050405020304" pitchFamily="18" charset="0"/>
                <a:cs typeface="Times New Roman" panose="02020603050405020304" pitchFamily="18" charset="0"/>
              </a:rPr>
              <a:t>4 </a:t>
            </a:r>
            <a:r>
              <a:rPr lang="en-US" sz="3200" b="1" dirty="0">
                <a:solidFill>
                  <a:schemeClr val="accent1">
                    <a:lumMod val="50000"/>
                  </a:schemeClr>
                </a:solidFill>
                <a:latin typeface="Times New Roman"/>
                <a:ea typeface="Times New Roman"/>
                <a:cs typeface="Times New Roman"/>
                <a:sym typeface="Times New Roman"/>
              </a:rPr>
              <a:t>NPs cytotoxicity assessment against </a:t>
            </a:r>
            <a:r>
              <a:rPr lang="en-US" sz="3200" b="1" i="1" dirty="0">
                <a:solidFill>
                  <a:schemeClr val="accent1">
                    <a:lumMod val="50000"/>
                  </a:schemeClr>
                </a:solidFill>
                <a:latin typeface="Times New Roman"/>
                <a:ea typeface="Times New Roman"/>
                <a:cs typeface="Times New Roman"/>
                <a:sym typeface="Times New Roman"/>
              </a:rPr>
              <a:t>S.aureus</a:t>
            </a:r>
            <a:endParaRPr sz="3200" b="1" i="1" dirty="0">
              <a:solidFill>
                <a:schemeClr val="accent1">
                  <a:lumMod val="50000"/>
                </a:schemeClr>
              </a:solidFill>
              <a:latin typeface="Times New Roman"/>
              <a:ea typeface="Times New Roman"/>
              <a:cs typeface="Times New Roman"/>
              <a:sym typeface="Times New Roman"/>
            </a:endParaRPr>
          </a:p>
        </p:txBody>
      </p:sp>
      <p:sp>
        <p:nvSpPr>
          <p:cNvPr id="197" name="Google Shape;197;p25"/>
          <p:cNvSpPr txBox="1">
            <a:spLocks noGrp="1"/>
          </p:cNvSpPr>
          <p:nvPr>
            <p:ph type="body" idx="1"/>
          </p:nvPr>
        </p:nvSpPr>
        <p:spPr>
          <a:xfrm>
            <a:off x="581892" y="1223390"/>
            <a:ext cx="7044932" cy="490296"/>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2400"/>
              <a:buNone/>
            </a:pPr>
            <a:r>
              <a:rPr lang="en-US" i="1" dirty="0">
                <a:solidFill>
                  <a:schemeClr val="accent1">
                    <a:lumMod val="50000"/>
                  </a:schemeClr>
                </a:solidFill>
                <a:latin typeface="Times New Roman" panose="02020603050405020304" pitchFamily="18" charset="0"/>
                <a:cs typeface="Times New Roman" panose="02020603050405020304" pitchFamily="18" charset="0"/>
              </a:rPr>
              <a:t>RBC Test                       O. </a:t>
            </a:r>
            <a:r>
              <a:rPr lang="en-US" i="1" dirty="0" err="1">
                <a:solidFill>
                  <a:schemeClr val="accent1">
                    <a:lumMod val="50000"/>
                  </a:schemeClr>
                </a:solidFill>
                <a:latin typeface="Times New Roman" panose="02020603050405020304" pitchFamily="18" charset="0"/>
                <a:cs typeface="Times New Roman" panose="02020603050405020304" pitchFamily="18" charset="0"/>
              </a:rPr>
              <a:t>Basilicum</a:t>
            </a:r>
            <a:r>
              <a:rPr lang="en-US" i="1" dirty="0">
                <a:solidFill>
                  <a:schemeClr val="accent1">
                    <a:lumMod val="50000"/>
                  </a:schemeClr>
                </a:solidFill>
                <a:latin typeface="Times New Roman" panose="02020603050405020304" pitchFamily="18" charset="0"/>
                <a:cs typeface="Times New Roman" panose="02020603050405020304" pitchFamily="18" charset="0"/>
              </a:rPr>
              <a:t> </a:t>
            </a:r>
            <a:r>
              <a:rPr lang="en-US" dirty="0">
                <a:solidFill>
                  <a:schemeClr val="accent1">
                    <a:lumMod val="50000"/>
                  </a:schemeClr>
                </a:solidFill>
                <a:latin typeface="Times New Roman" panose="02020603050405020304" pitchFamily="18" charset="0"/>
                <a:cs typeface="Times New Roman" panose="02020603050405020304" pitchFamily="18" charset="0"/>
              </a:rPr>
              <a:t>extract</a:t>
            </a:r>
            <a:endParaRPr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198" name="Google Shape;198;p25"/>
          <p:cNvSpPr txBox="1">
            <a:spLocks noGrp="1"/>
          </p:cNvSpPr>
          <p:nvPr>
            <p:ph type="body" idx="3"/>
          </p:nvPr>
        </p:nvSpPr>
        <p:spPr>
          <a:xfrm>
            <a:off x="7348150" y="1223391"/>
            <a:ext cx="4007237" cy="490295"/>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2400"/>
              <a:buNone/>
            </a:pPr>
            <a:r>
              <a:rPr lang="en-US" sz="2400" dirty="0">
                <a:solidFill>
                  <a:schemeClr val="accent1">
                    <a:lumMod val="50000"/>
                  </a:schemeClr>
                </a:solidFill>
                <a:latin typeface="Times New Roman"/>
                <a:ea typeface="Times New Roman"/>
                <a:cs typeface="Times New Roman"/>
                <a:sym typeface="Times New Roman"/>
              </a:rPr>
              <a:t>Fe</a:t>
            </a:r>
            <a:r>
              <a:rPr lang="en-US" sz="2400" baseline="-25000" dirty="0">
                <a:solidFill>
                  <a:schemeClr val="accent1">
                    <a:lumMod val="50000"/>
                  </a:schemeClr>
                </a:solidFill>
                <a:latin typeface="Times New Roman"/>
                <a:ea typeface="Times New Roman"/>
                <a:cs typeface="Times New Roman"/>
                <a:sym typeface="Times New Roman"/>
              </a:rPr>
              <a:t>3</a:t>
            </a:r>
            <a:r>
              <a:rPr lang="en-US" sz="2400" dirty="0">
                <a:solidFill>
                  <a:schemeClr val="accent1">
                    <a:lumMod val="50000"/>
                  </a:schemeClr>
                </a:solidFill>
                <a:latin typeface="Times New Roman"/>
                <a:ea typeface="Times New Roman"/>
                <a:cs typeface="Times New Roman"/>
                <a:sym typeface="Times New Roman"/>
              </a:rPr>
              <a:t>O</a:t>
            </a:r>
            <a:r>
              <a:rPr lang="en-US" sz="2400" baseline="-25000" dirty="0">
                <a:solidFill>
                  <a:schemeClr val="accent1">
                    <a:lumMod val="50000"/>
                  </a:schemeClr>
                </a:solidFill>
                <a:latin typeface="Times New Roman"/>
                <a:ea typeface="Times New Roman"/>
                <a:cs typeface="Times New Roman"/>
                <a:sym typeface="Times New Roman"/>
              </a:rPr>
              <a:t>4 </a:t>
            </a:r>
            <a:r>
              <a:rPr lang="en-US" sz="2400" dirty="0">
                <a:solidFill>
                  <a:schemeClr val="accent1">
                    <a:lumMod val="50000"/>
                  </a:schemeClr>
                </a:solidFill>
                <a:latin typeface="Times New Roman"/>
                <a:ea typeface="Times New Roman"/>
                <a:cs typeface="Times New Roman"/>
                <a:sym typeface="Times New Roman"/>
              </a:rPr>
              <a:t>biogenic nanoparticles</a:t>
            </a:r>
            <a:endParaRPr dirty="0">
              <a:solidFill>
                <a:schemeClr val="accent1">
                  <a:lumMod val="50000"/>
                </a:schemeClr>
              </a:solidFill>
            </a:endParaRPr>
          </a:p>
        </p:txBody>
      </p:sp>
      <p:pic>
        <p:nvPicPr>
          <p:cNvPr id="199" name="Google Shape;199;p25"/>
          <p:cNvPicPr preferRelativeResize="0">
            <a:picLocks noGrp="1"/>
          </p:cNvPicPr>
          <p:nvPr>
            <p:ph type="body" idx="2"/>
          </p:nvPr>
        </p:nvPicPr>
        <p:blipFill rotWithShape="1">
          <a:blip r:embed="rId3">
            <a:alphaModFix/>
            <a:extLst>
              <a:ext uri="{BEBA8EAE-BF5A-486C-A8C5-ECC9F3942E4B}">
                <a14:imgProps xmlns:a14="http://schemas.microsoft.com/office/drawing/2010/main">
                  <a14:imgLayer r:embed="rId4">
                    <a14:imgEffect>
                      <a14:brightnessContrast bright="20000" contrast="-20000"/>
                    </a14:imgEffect>
                  </a14:imgLayer>
                </a14:imgProps>
              </a:ext>
            </a:extLst>
          </a:blip>
          <a:srcRect l="26763" t="9122" r="28044" b="11630"/>
          <a:stretch/>
        </p:blipFill>
        <p:spPr>
          <a:xfrm>
            <a:off x="7885342" y="1713686"/>
            <a:ext cx="4111005" cy="3936470"/>
          </a:xfrm>
          <a:prstGeom prst="rect">
            <a:avLst/>
          </a:prstGeom>
          <a:noFill/>
          <a:ln>
            <a:noFill/>
          </a:ln>
        </p:spPr>
      </p:pic>
      <p:pic>
        <p:nvPicPr>
          <p:cNvPr id="200" name="Google Shape;200;p25"/>
          <p:cNvPicPr preferRelativeResize="0">
            <a:picLocks noGrp="1"/>
          </p:cNvPicPr>
          <p:nvPr>
            <p:ph type="body" idx="4"/>
          </p:nvPr>
        </p:nvPicPr>
        <p:blipFill rotWithShape="1">
          <a:blip r:embed="rId5">
            <a:alphaModFix/>
            <a:extLst>
              <a:ext uri="{BEBA8EAE-BF5A-486C-A8C5-ECC9F3942E4B}">
                <a14:imgProps xmlns:a14="http://schemas.microsoft.com/office/drawing/2010/main">
                  <a14:imgLayer r:embed="rId6">
                    <a14:imgEffect>
                      <a14:brightnessContrast bright="40000" contrast="-20000"/>
                    </a14:imgEffect>
                  </a14:imgLayer>
                </a14:imgProps>
              </a:ext>
            </a:extLst>
          </a:blip>
          <a:srcRect l="27084" t="9977" r="27564" b="8210"/>
          <a:stretch/>
        </p:blipFill>
        <p:spPr>
          <a:xfrm>
            <a:off x="3878104" y="1713685"/>
            <a:ext cx="3967877" cy="3936471"/>
          </a:xfrm>
          <a:prstGeom prst="rect">
            <a:avLst/>
          </a:prstGeom>
          <a:noFill/>
          <a:ln>
            <a:noFill/>
          </a:ln>
        </p:spPr>
      </p:pic>
      <p:pic>
        <p:nvPicPr>
          <p:cNvPr id="9" name="Google Shape;215;p27"/>
          <p:cNvPicPr preferRelativeResize="0">
            <a:picLocks/>
          </p:cNvPicPr>
          <p:nvPr/>
        </p:nvPicPr>
        <p:blipFill rotWithShape="1">
          <a:blip r:embed="rId7">
            <a:alphaModFix/>
          </a:blip>
          <a:srcRect/>
          <a:stretch/>
        </p:blipFill>
        <p:spPr>
          <a:xfrm>
            <a:off x="59056" y="1713685"/>
            <a:ext cx="3702714" cy="3936471"/>
          </a:xfrm>
          <a:prstGeom prst="rect">
            <a:avLst/>
          </a:prstGeom>
          <a:noFill/>
          <a:ln>
            <a:noFill/>
          </a:ln>
        </p:spPr>
      </p:pic>
      <p:pic>
        <p:nvPicPr>
          <p:cNvPr id="10" name="Picture 2" descr="C:\Users\User\Desktop\logo_rau_fb250.png">
            <a:extLst>
              <a:ext uri="{FF2B5EF4-FFF2-40B4-BE49-F238E27FC236}">
                <a16:creationId xmlns:a16="http://schemas.microsoft.com/office/drawing/2014/main" id="{48640912-A8D5-604B-9073-AD6B8C0D30FE}"/>
              </a:ext>
            </a:extLst>
          </p:cNvPr>
          <p:cNvPicPr>
            <a:picLocks noChangeAspect="1" noChangeArrowheads="1"/>
          </p:cNvPicPr>
          <p:nvPr/>
        </p:nvPicPr>
        <p:blipFill>
          <a:blip r:embed="rId8" cstate="print"/>
          <a:srcRect/>
          <a:stretch>
            <a:fillRect/>
          </a:stretch>
        </p:blipFill>
        <p:spPr bwMode="auto">
          <a:xfrm>
            <a:off x="11519338" y="0"/>
            <a:ext cx="672662" cy="672662"/>
          </a:xfrm>
          <a:prstGeom prst="rect">
            <a:avLst/>
          </a:prstGeom>
          <a:noFill/>
        </p:spPr>
      </p:pic>
      <p:sp>
        <p:nvSpPr>
          <p:cNvPr id="11" name="Прямоугольник: скругленные углы 9">
            <a:extLst>
              <a:ext uri="{FF2B5EF4-FFF2-40B4-BE49-F238E27FC236}">
                <a16:creationId xmlns:a16="http://schemas.microsoft.com/office/drawing/2014/main" id="{80CCEC74-56A8-4666-A0A2-5710A5954FA6}"/>
              </a:ext>
            </a:extLst>
          </p:cNvPr>
          <p:cNvSpPr/>
          <p:nvPr/>
        </p:nvSpPr>
        <p:spPr>
          <a:xfrm>
            <a:off x="0" y="0"/>
            <a:ext cx="4715934" cy="850085"/>
          </a:xfrm>
          <a:prstGeom prst="roundRect">
            <a:avLst/>
          </a:prstGeom>
          <a:gradFill>
            <a:gsLst>
              <a:gs pos="0">
                <a:srgbClr val="00B050"/>
              </a:gs>
              <a:gs pos="8000">
                <a:srgbClr val="00B050"/>
              </a:gs>
              <a:gs pos="100000">
                <a:srgbClr val="92D050"/>
              </a:gs>
            </a:gsLst>
            <a:path path="rect">
              <a:fillToRect t="100000" r="10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i="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Գաղափար և լուծումներ</a:t>
            </a:r>
          </a:p>
        </p:txBody>
      </p:sp>
    </p:spTree>
    <p:extLst>
      <p:ext uri="{BB962C8B-B14F-4D97-AF65-F5344CB8AC3E}">
        <p14:creationId xmlns:p14="http://schemas.microsoft.com/office/powerpoint/2010/main" val="15559679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1"/>
          <p:cNvSpPr/>
          <p:nvPr/>
        </p:nvSpPr>
        <p:spPr>
          <a:xfrm>
            <a:off x="505572" y="451158"/>
            <a:ext cx="10956471" cy="523220"/>
          </a:xfrm>
          <a:prstGeom prst="rect">
            <a:avLst/>
          </a:prstGeom>
        </p:spPr>
        <p:txBody>
          <a:bodyPr wrap="square">
            <a:spAutoFit/>
          </a:bodyPr>
          <a:lstStyle/>
          <a:p>
            <a:pPr algn="ctr"/>
            <a:r>
              <a:rPr lang="ru-RU" sz="2800" b="1" dirty="0">
                <a:latin typeface="Times New Roman" pitchFamily="18" charset="0"/>
                <a:cs typeface="Times New Roman" pitchFamily="18" charset="0"/>
              </a:rPr>
              <a:t> </a:t>
            </a:r>
            <a:endParaRPr lang="ru-RU" sz="3200" b="1" i="1" dirty="0">
              <a:latin typeface="Times New Roman" pitchFamily="18" charset="0"/>
              <a:cs typeface="Times New Roman" pitchFamily="18" charset="0"/>
            </a:endParaRPr>
          </a:p>
        </p:txBody>
      </p:sp>
      <p:sp>
        <p:nvSpPr>
          <p:cNvPr id="11265" name="Rectangle 1"/>
          <p:cNvSpPr>
            <a:spLocks noChangeArrowheads="1"/>
          </p:cNvSpPr>
          <p:nvPr/>
        </p:nvSpPr>
        <p:spPr bwMode="auto">
          <a:xfrm>
            <a:off x="903767" y="5520206"/>
            <a:ext cx="10777871"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630238" algn="l"/>
              </a:tabLst>
            </a:pPr>
            <a:endParaRPr kumimoji="0" lang="ru-RU" sz="2000" b="0" i="0" u="none" strike="noStrike" cap="none" normalizeH="0" baseline="0" dirty="0">
              <a:ln>
                <a:noFill/>
              </a:ln>
              <a:solidFill>
                <a:schemeClr val="tx1"/>
              </a:solidFill>
              <a:effectLst/>
              <a:latin typeface="Times New Roman" pitchFamily="18" charset="0"/>
              <a:cs typeface="Times New Roman" pitchFamily="18" charset="0"/>
            </a:endParaRPr>
          </a:p>
        </p:txBody>
      </p:sp>
      <p:sp>
        <p:nvSpPr>
          <p:cNvPr id="2" name="Прямоугольник 1"/>
          <p:cNvSpPr/>
          <p:nvPr/>
        </p:nvSpPr>
        <p:spPr>
          <a:xfrm>
            <a:off x="523416" y="117147"/>
            <a:ext cx="11013423" cy="584775"/>
          </a:xfrm>
          <a:prstGeom prst="rect">
            <a:avLst/>
          </a:prstGeom>
        </p:spPr>
        <p:txBody>
          <a:bodyPr wrap="square">
            <a:spAutoFit/>
          </a:bodyPr>
          <a:lstStyle/>
          <a:p>
            <a:pPr algn="ctr"/>
            <a:r>
              <a:rPr lang="en-US" sz="3200" b="1" dirty="0">
                <a:solidFill>
                  <a:schemeClr val="accent1">
                    <a:lumMod val="50000"/>
                  </a:schemeClr>
                </a:solidFill>
                <a:latin typeface="Times New Roman"/>
                <a:ea typeface="Times New Roman"/>
                <a:cs typeface="Times New Roman"/>
                <a:sym typeface="Times New Roman"/>
              </a:rPr>
              <a:t>Ag NPs “Green” Synthesis</a:t>
            </a:r>
            <a:endParaRPr lang="ru-RU" sz="3200" b="1" dirty="0">
              <a:solidFill>
                <a:schemeClr val="accent1">
                  <a:lumMod val="50000"/>
                </a:schemeClr>
              </a:solidFill>
              <a:latin typeface="Times New Roman" pitchFamily="18" charset="0"/>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2075" y="2752964"/>
            <a:ext cx="5703089" cy="3516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Содержимое 4" descr="Араратум 50%.png"/>
          <p:cNvPicPr>
            <a:picLocks noChangeAspect="1"/>
          </p:cNvPicPr>
          <p:nvPr/>
        </p:nvPicPr>
        <p:blipFill>
          <a:blip r:embed="rId3" cstate="print"/>
          <a:stretch>
            <a:fillRect/>
          </a:stretch>
        </p:blipFill>
        <p:spPr>
          <a:xfrm>
            <a:off x="5786928" y="3085855"/>
            <a:ext cx="6079115" cy="3015675"/>
          </a:xfrm>
          <a:prstGeom prst="rect">
            <a:avLst/>
          </a:prstGeom>
        </p:spPr>
      </p:pic>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
            <a:ext cx="3162461" cy="28148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Rectangle 13"/>
          <p:cNvSpPr/>
          <p:nvPr/>
        </p:nvSpPr>
        <p:spPr>
          <a:xfrm>
            <a:off x="184727" y="6211669"/>
            <a:ext cx="12265891" cy="861774"/>
          </a:xfrm>
          <a:prstGeom prst="rect">
            <a:avLst/>
          </a:prstGeom>
        </p:spPr>
        <p:txBody>
          <a:bodyPr wrap="square">
            <a:spAutoFit/>
          </a:bodyPr>
          <a:lstStyle/>
          <a:p>
            <a:r>
              <a:rPr lang="en-US" sz="1600" dirty="0" err="1">
                <a:solidFill>
                  <a:srgbClr val="333333"/>
                </a:solidFill>
                <a:latin typeface="Times New Roman" panose="02020603050405020304" pitchFamily="18" charset="0"/>
                <a:cs typeface="Times New Roman" panose="02020603050405020304" pitchFamily="18" charset="0"/>
              </a:rPr>
              <a:t>Petrosyan</a:t>
            </a:r>
            <a:r>
              <a:rPr lang="en-US" sz="1600" dirty="0">
                <a:solidFill>
                  <a:srgbClr val="333333"/>
                </a:solidFill>
                <a:latin typeface="Times New Roman" panose="02020603050405020304" pitchFamily="18" charset="0"/>
                <a:cs typeface="Times New Roman" panose="02020603050405020304" pitchFamily="18" charset="0"/>
              </a:rPr>
              <a:t> et al. (2020) Testing Green Silver Nanoparticles for Genotoxicity, Antioxidant and Anticancer Activity. ICNBME IFMBE Proceedings, Springer, Cham. </a:t>
            </a:r>
            <a:r>
              <a:rPr lang="en-US" sz="1600" dirty="0">
                <a:solidFill>
                  <a:srgbClr val="333333"/>
                </a:solidFill>
                <a:latin typeface="Times New Roman" panose="02020603050405020304" pitchFamily="18" charset="0"/>
                <a:cs typeface="Times New Roman" panose="02020603050405020304" pitchFamily="18" charset="0"/>
                <a:hlinkClick r:id="rId5"/>
              </a:rPr>
              <a:t>https://doi.org/10.1007/978-3-030-31866-6_101</a:t>
            </a:r>
            <a:endParaRPr lang="en-US" sz="1600" dirty="0">
              <a:solidFill>
                <a:srgbClr val="333333"/>
              </a:solidFill>
              <a:latin typeface="Times New Roman" panose="02020603050405020304" pitchFamily="18" charset="0"/>
              <a:cs typeface="Times New Roman" panose="02020603050405020304" pitchFamily="18" charset="0"/>
            </a:endParaRPr>
          </a:p>
          <a:p>
            <a:endParaRPr lang="ru-RU" dirty="0">
              <a:latin typeface="Times New Roman" panose="02020603050405020304" pitchFamily="18" charset="0"/>
              <a:cs typeface="Times New Roman" panose="02020603050405020304" pitchFamily="18" charset="0"/>
            </a:endParaRPr>
          </a:p>
        </p:txBody>
      </p:sp>
      <p:pic>
        <p:nvPicPr>
          <p:cNvPr id="15" name="Picture 2" descr="C:\Users\User\Desktop\logo_rau_fb250.png">
            <a:extLst>
              <a:ext uri="{FF2B5EF4-FFF2-40B4-BE49-F238E27FC236}">
                <a16:creationId xmlns:a16="http://schemas.microsoft.com/office/drawing/2014/main" id="{48640912-A8D5-604B-9073-AD6B8C0D30FE}"/>
              </a:ext>
            </a:extLst>
          </p:cNvPr>
          <p:cNvPicPr>
            <a:picLocks noChangeAspect="1" noChangeArrowheads="1"/>
          </p:cNvPicPr>
          <p:nvPr/>
        </p:nvPicPr>
        <p:blipFill>
          <a:blip r:embed="rId6" cstate="print"/>
          <a:srcRect/>
          <a:stretch>
            <a:fillRect/>
          </a:stretch>
        </p:blipFill>
        <p:spPr bwMode="auto">
          <a:xfrm>
            <a:off x="11519338" y="0"/>
            <a:ext cx="672662" cy="672662"/>
          </a:xfrm>
          <a:prstGeom prst="rect">
            <a:avLst/>
          </a:prstGeom>
          <a:noFill/>
        </p:spPr>
      </p:pic>
      <p:grpSp>
        <p:nvGrpSpPr>
          <p:cNvPr id="3" name="Group 2"/>
          <p:cNvGrpSpPr/>
          <p:nvPr/>
        </p:nvGrpSpPr>
        <p:grpSpPr>
          <a:xfrm>
            <a:off x="3679377" y="819068"/>
            <a:ext cx="8133642" cy="2463219"/>
            <a:chOff x="3685272" y="608202"/>
            <a:chExt cx="8133642" cy="2463219"/>
          </a:xfrm>
        </p:grpSpPr>
        <p:pic>
          <p:nvPicPr>
            <p:cNvPr id="6" name="Picture 6" descr="F:\uxarkelu\IMG_20190328_133518(1).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150948" y="608202"/>
              <a:ext cx="2667966" cy="246321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F:\uxarkelu\IMG_20190330_164751(1)(2).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685272" y="608202"/>
              <a:ext cx="2639492" cy="2412829"/>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362162" y="608202"/>
              <a:ext cx="2713990" cy="24350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6955190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user\Desktop\Рисунок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7753" y="-304257"/>
            <a:ext cx="4518720" cy="3224019"/>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7">
            <a:extLst>
              <a:ext uri="{FF2B5EF4-FFF2-40B4-BE49-F238E27FC236}">
                <a16:creationId xmlns:a16="http://schemas.microsoft.com/office/drawing/2014/main" id="{53D3EA81-412C-4410-A096-2F9D6451E787}"/>
              </a:ext>
            </a:extLst>
          </p:cNvPr>
          <p:cNvPicPr>
            <a:picLocks noChangeAspect="1"/>
          </p:cNvPicPr>
          <p:nvPr/>
        </p:nvPicPr>
        <p:blipFill>
          <a:blip r:embed="rId3"/>
          <a:stretch>
            <a:fillRect/>
          </a:stretch>
        </p:blipFill>
        <p:spPr>
          <a:xfrm>
            <a:off x="10974385" y="44616"/>
            <a:ext cx="1577833" cy="760278"/>
          </a:xfrm>
          <a:prstGeom prst="rect">
            <a:avLst/>
          </a:prstGeom>
        </p:spPr>
      </p:pic>
      <p:pic>
        <p:nvPicPr>
          <p:cNvPr id="4"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12036" y="974701"/>
            <a:ext cx="2298123" cy="16770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Рисунок 1" descr="C:\Users\User\AppData\Local\Temp\Rar$DIa0.352\1 01.tif"/>
          <p:cNvPicPr/>
          <p:nvPr/>
        </p:nvPicPr>
        <p:blipFill>
          <a:blip r:embed="rId5" cstate="print"/>
          <a:srcRect/>
          <a:stretch>
            <a:fillRect/>
          </a:stretch>
        </p:blipFill>
        <p:spPr bwMode="auto">
          <a:xfrm>
            <a:off x="5606473" y="424755"/>
            <a:ext cx="3612720" cy="2591856"/>
          </a:xfrm>
          <a:prstGeom prst="rect">
            <a:avLst/>
          </a:prstGeom>
          <a:noFill/>
          <a:ln w="9525">
            <a:noFill/>
            <a:miter lim="800000"/>
            <a:headEnd/>
            <a:tailEnd/>
          </a:ln>
        </p:spPr>
      </p:pic>
      <p:sp>
        <p:nvSpPr>
          <p:cNvPr id="11" name="Rectangle 10"/>
          <p:cNvSpPr/>
          <p:nvPr/>
        </p:nvSpPr>
        <p:spPr>
          <a:xfrm>
            <a:off x="0" y="6211669"/>
            <a:ext cx="12450618" cy="830997"/>
          </a:xfrm>
          <a:prstGeom prst="rect">
            <a:avLst/>
          </a:prstGeom>
        </p:spPr>
        <p:txBody>
          <a:bodyPr wrap="square">
            <a:spAutoFit/>
          </a:bodyPr>
          <a:lstStyle/>
          <a:p>
            <a:r>
              <a:rPr lang="en-US" sz="1600" dirty="0" err="1">
                <a:solidFill>
                  <a:srgbClr val="333333"/>
                </a:solidFill>
                <a:latin typeface="Times New Roman" panose="02020603050405020304" pitchFamily="18" charset="0"/>
                <a:cs typeface="Times New Roman" panose="02020603050405020304" pitchFamily="18" charset="0"/>
              </a:rPr>
              <a:t>Petrosyan</a:t>
            </a:r>
            <a:r>
              <a:rPr lang="en-US" sz="1600" dirty="0">
                <a:solidFill>
                  <a:srgbClr val="333333"/>
                </a:solidFill>
                <a:latin typeface="Times New Roman" panose="02020603050405020304" pitchFamily="18" charset="0"/>
                <a:cs typeface="Times New Roman" panose="02020603050405020304" pitchFamily="18" charset="0"/>
              </a:rPr>
              <a:t> et al. (2020) Testing Green Silver Nanoparticles for Genotoxicity, Antioxidant and Anticancer Activity. IFMBE Proceedings, Springer, Cham. </a:t>
            </a:r>
            <a:r>
              <a:rPr lang="en-US" sz="1600" dirty="0">
                <a:solidFill>
                  <a:srgbClr val="333333"/>
                </a:solidFill>
                <a:latin typeface="Times New Roman" panose="02020603050405020304" pitchFamily="18" charset="0"/>
                <a:cs typeface="Times New Roman" panose="02020603050405020304" pitchFamily="18" charset="0"/>
                <a:hlinkClick r:id="rId6"/>
              </a:rPr>
              <a:t>https://doi.org/10.1007/978-3-030-31866-6_101</a:t>
            </a:r>
            <a:endParaRPr lang="en-US" sz="1600" dirty="0">
              <a:solidFill>
                <a:srgbClr val="333333"/>
              </a:solidFill>
              <a:latin typeface="Times New Roman" panose="02020603050405020304" pitchFamily="18" charset="0"/>
              <a:cs typeface="Times New Roman" panose="02020603050405020304" pitchFamily="18" charset="0"/>
            </a:endParaRPr>
          </a:p>
          <a:p>
            <a:endParaRPr lang="ru-RU" sz="1600" dirty="0">
              <a:latin typeface="Times New Roman" panose="02020603050405020304" pitchFamily="18" charset="0"/>
              <a:cs typeface="Times New Roman" panose="02020603050405020304" pitchFamily="18" charset="0"/>
            </a:endParaRPr>
          </a:p>
        </p:txBody>
      </p:sp>
      <p:pic>
        <p:nvPicPr>
          <p:cNvPr id="8" name="Рисунок 6">
            <a:extLst>
              <a:ext uri="{FF2B5EF4-FFF2-40B4-BE49-F238E27FC236}">
                <a16:creationId xmlns:a16="http://schemas.microsoft.com/office/drawing/2014/main" id="{586289AD-424C-40B4-A711-1B2CFAF277A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36145" y="3172693"/>
            <a:ext cx="4292552" cy="3038976"/>
          </a:xfrm>
          <a:prstGeom prst="rect">
            <a:avLst/>
          </a:prstGeom>
        </p:spPr>
      </p:pic>
      <p:pic>
        <p:nvPicPr>
          <p:cNvPr id="5124" name="Picture 4">
            <a:extLst>
              <a:ext uri="{FF2B5EF4-FFF2-40B4-BE49-F238E27FC236}">
                <a16:creationId xmlns:a16="http://schemas.microsoft.com/office/drawing/2014/main" id="{FD57396D-1CB8-1266-91B5-EF43B46BF06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70147" y="3172693"/>
            <a:ext cx="2771775" cy="2476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29204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E13AA-B8F1-794C-82D0-BE2DA7BF2923}"/>
              </a:ext>
            </a:extLst>
          </p:cNvPr>
          <p:cNvSpPr>
            <a:spLocks noGrp="1"/>
          </p:cNvSpPr>
          <p:nvPr>
            <p:ph type="title"/>
          </p:nvPr>
        </p:nvSpPr>
        <p:spPr/>
        <p:txBody>
          <a:bodyPr>
            <a:normAutofit fontScale="90000"/>
          </a:bodyPr>
          <a:lstStyle/>
          <a:p>
            <a:pPr indent="457200" rtl="0">
              <a:spcBef>
                <a:spcPts val="0"/>
              </a:spcBef>
              <a:spcAft>
                <a:spcPts val="0"/>
              </a:spcAft>
            </a:pPr>
            <a:br>
              <a:rPr lang="hy-AM" sz="1800" b="0" i="0" u="none" strike="noStrike" dirty="0">
                <a:solidFill>
                  <a:srgbClr val="000000"/>
                </a:solidFill>
                <a:effectLst/>
                <a:latin typeface="Times New Roman" panose="02020603050405020304" pitchFamily="18" charset="0"/>
              </a:rPr>
            </a:br>
            <a:br>
              <a:rPr lang="hy-AM" sz="1800" b="0" i="0" u="none" strike="noStrike" dirty="0">
                <a:solidFill>
                  <a:srgbClr val="000000"/>
                </a:solidFill>
                <a:effectLst/>
                <a:latin typeface="Times New Roman" panose="02020603050405020304" pitchFamily="18" charset="0"/>
              </a:rPr>
            </a:br>
            <a:br>
              <a:rPr lang="hy-AM" sz="1800" b="0" i="0" u="none" strike="noStrike" dirty="0">
                <a:solidFill>
                  <a:srgbClr val="000000"/>
                </a:solidFill>
                <a:effectLst/>
                <a:latin typeface="Times New Roman" panose="02020603050405020304" pitchFamily="18" charset="0"/>
              </a:rPr>
            </a:br>
            <a:br>
              <a:rPr lang="hy-AM" sz="1800" b="0" i="0" u="none" strike="noStrike" dirty="0">
                <a:solidFill>
                  <a:srgbClr val="000000"/>
                </a:solidFill>
                <a:effectLst/>
                <a:latin typeface="Times New Roman" panose="02020603050405020304" pitchFamily="18" charset="0"/>
              </a:rPr>
            </a:br>
            <a:r>
              <a:rPr lang="ru-RU" sz="1800" b="0" i="0" u="none" strike="noStrike" dirty="0">
                <a:solidFill>
                  <a:srgbClr val="000000"/>
                </a:solidFill>
                <a:effectLst/>
                <a:latin typeface="Times New Roman" panose="02020603050405020304" pitchFamily="18" charset="0"/>
              </a:rPr>
              <a:t>Уровень продукции оксида азота (по содержанию нитритов) на клеточной линии ZR-75 при воздействии </a:t>
            </a:r>
            <a:r>
              <a:rPr lang="ru-RU" sz="1800" b="0" i="0" u="none" strike="noStrike" dirty="0" err="1">
                <a:solidFill>
                  <a:srgbClr val="000000"/>
                </a:solidFill>
                <a:effectLst/>
                <a:latin typeface="Times New Roman" panose="02020603050405020304" pitchFamily="18" charset="0"/>
              </a:rPr>
              <a:t>AgNPs</a:t>
            </a:r>
            <a:r>
              <a:rPr lang="ru-RU" sz="1800" b="0" i="0" u="none" strike="noStrike" dirty="0">
                <a:solidFill>
                  <a:srgbClr val="000000"/>
                </a:solidFill>
                <a:effectLst/>
                <a:latin typeface="Times New Roman" panose="02020603050405020304" pitchFamily="18" charset="0"/>
              </a:rPr>
              <a:t>, 5-FU</a:t>
            </a:r>
            <a:r>
              <a:rPr lang="hy-AM" sz="1800" b="0" i="0" u="none" strike="noStrike" dirty="0">
                <a:solidFill>
                  <a:srgbClr val="000000"/>
                </a:solidFill>
                <a:effectLst/>
                <a:latin typeface="Times New Roman" panose="02020603050405020304" pitchFamily="18" charset="0"/>
              </a:rPr>
              <a:t>, </a:t>
            </a:r>
            <a:r>
              <a:rPr lang="en-US" sz="1800" b="0" i="0" u="none" strike="noStrike" dirty="0">
                <a:solidFill>
                  <a:srgbClr val="000000"/>
                </a:solidFill>
                <a:effectLst/>
                <a:latin typeface="Times New Roman" panose="02020603050405020304" pitchFamily="18" charset="0"/>
              </a:rPr>
              <a:t> DXR </a:t>
            </a:r>
            <a:r>
              <a:rPr lang="ru-RU" sz="1800" b="0" i="0" u="none" strike="noStrike" dirty="0">
                <a:solidFill>
                  <a:srgbClr val="000000"/>
                </a:solidFill>
                <a:effectLst/>
                <a:latin typeface="Times New Roman" panose="02020603050405020304" pitchFamily="18" charset="0"/>
              </a:rPr>
              <a:t> и их комбинации (реакция </a:t>
            </a:r>
            <a:r>
              <a:rPr lang="ru-RU" sz="1800" b="0" i="0" u="none" strike="noStrike" dirty="0" err="1">
                <a:solidFill>
                  <a:srgbClr val="000000"/>
                </a:solidFill>
                <a:effectLst/>
                <a:latin typeface="Times New Roman" panose="02020603050405020304" pitchFamily="18" charset="0"/>
              </a:rPr>
              <a:t>Грисса</a:t>
            </a:r>
            <a:r>
              <a:rPr lang="ru-RU" sz="1800" b="0" i="0" u="none" strike="noStrike" dirty="0">
                <a:solidFill>
                  <a:srgbClr val="000000"/>
                </a:solidFill>
                <a:effectLst/>
                <a:latin typeface="Times New Roman" panose="02020603050405020304" pitchFamily="18" charset="0"/>
              </a:rPr>
              <a:t>).</a:t>
            </a:r>
            <a:br>
              <a:rPr lang="ru-RU" b="0" dirty="0">
                <a:effectLst/>
              </a:rPr>
            </a:br>
            <a:r>
              <a:rPr lang="ru-RU" sz="1800" b="0" i="0" u="none" strike="noStrike" dirty="0">
                <a:solidFill>
                  <a:srgbClr val="000000"/>
                </a:solidFill>
                <a:effectLst/>
                <a:latin typeface="Times New Roman" panose="02020603050405020304" pitchFamily="18" charset="0"/>
              </a:rPr>
              <a:t>на всех графиках и диаграммах представлены средние значение со стандартными отклонениями &lt;0,05</a:t>
            </a:r>
            <a:br>
              <a:rPr lang="ru-RU" b="0" dirty="0">
                <a:effectLst/>
              </a:rPr>
            </a:br>
            <a:r>
              <a:rPr lang="ru-RU" sz="1800" b="0" i="0" u="none" strike="noStrike" dirty="0">
                <a:solidFill>
                  <a:srgbClr val="000000"/>
                </a:solidFill>
                <a:effectLst/>
                <a:latin typeface="Times New Roman" panose="02020603050405020304" pitchFamily="18" charset="0"/>
              </a:rPr>
              <a:t>• *P &lt;0,01 • **P = 0.006 • ***P = 0.0001 • ****P &lt;0.0001</a:t>
            </a:r>
            <a:br>
              <a:rPr lang="ru-RU" b="0" dirty="0">
                <a:effectLst/>
              </a:rPr>
            </a:br>
            <a:br>
              <a:rPr lang="ru-RU" dirty="0"/>
            </a:br>
            <a:endParaRPr lang="en-US" dirty="0"/>
          </a:p>
        </p:txBody>
      </p:sp>
      <p:pic>
        <p:nvPicPr>
          <p:cNvPr id="13314" name="Picture 2" descr="A graph of different colored bars&#10;&#10;AI-generated content may be incorrect.">
            <a:extLst>
              <a:ext uri="{FF2B5EF4-FFF2-40B4-BE49-F238E27FC236}">
                <a16:creationId xmlns:a16="http://schemas.microsoft.com/office/drawing/2014/main" id="{FB351647-8481-5013-D3ED-049560DBB16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06620" y="1690688"/>
            <a:ext cx="5489380" cy="4351338"/>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a:extLst>
              <a:ext uri="{FF2B5EF4-FFF2-40B4-BE49-F238E27FC236}">
                <a16:creationId xmlns:a16="http://schemas.microsoft.com/office/drawing/2014/main" id="{5E77412B-C2FC-DE23-6AE5-BA2CB0AF6B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34125" y="1771048"/>
            <a:ext cx="5046950" cy="39812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2105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B4270-4AEC-BF6A-8A1E-74AD2BCC15B7}"/>
              </a:ext>
            </a:extLst>
          </p:cNvPr>
          <p:cNvSpPr>
            <a:spLocks noGrp="1"/>
          </p:cNvSpPr>
          <p:nvPr>
            <p:ph type="title"/>
          </p:nvPr>
        </p:nvSpPr>
        <p:spPr/>
        <p:txBody>
          <a:bodyPr>
            <a:normAutofit/>
          </a:bodyPr>
          <a:lstStyle/>
          <a:p>
            <a:r>
              <a:rPr lang="hy-AM" sz="2400" b="0" i="0" u="none" strike="noStrike" dirty="0">
                <a:solidFill>
                  <a:srgbClr val="000000"/>
                </a:solidFill>
                <a:effectLst/>
                <a:latin typeface="Times New Roman" panose="02020603050405020304" pitchFamily="18" charset="0"/>
              </a:rPr>
              <a:t>Կենսածին նանոմասնիկների </a:t>
            </a:r>
            <a:r>
              <a:rPr lang="ru-RU" sz="2400" b="0" i="0" u="none" strike="noStrike" dirty="0" err="1">
                <a:solidFill>
                  <a:srgbClr val="000000"/>
                </a:solidFill>
                <a:effectLst/>
                <a:latin typeface="Times New Roman" panose="02020603050405020304" pitchFamily="18" charset="0"/>
              </a:rPr>
              <a:t>AgNPs</a:t>
            </a:r>
            <a:r>
              <a:rPr lang="ru-RU" sz="2400" b="0" i="0" u="none" strike="noStrike" dirty="0">
                <a:solidFill>
                  <a:srgbClr val="000000"/>
                </a:solidFill>
                <a:effectLst/>
                <a:latin typeface="Times New Roman" panose="02020603050405020304" pitchFamily="18" charset="0"/>
              </a:rPr>
              <a:t>, </a:t>
            </a:r>
            <a:r>
              <a:rPr lang="en-US" sz="2400" b="0" i="0" u="none" strike="noStrike" dirty="0">
                <a:solidFill>
                  <a:srgbClr val="000000"/>
                </a:solidFill>
                <a:effectLst/>
                <a:latin typeface="Times New Roman" panose="02020603050405020304" pitchFamily="18" charset="0"/>
              </a:rPr>
              <a:t>5-FU, </a:t>
            </a:r>
            <a:r>
              <a:rPr lang="ru-RU" sz="2400" b="0" i="0" u="none" strike="noStrike" dirty="0">
                <a:solidFill>
                  <a:srgbClr val="000000"/>
                </a:solidFill>
                <a:effectLst/>
                <a:latin typeface="Times New Roman" panose="02020603050405020304" pitchFamily="18" charset="0"/>
              </a:rPr>
              <a:t>DXR </a:t>
            </a:r>
            <a:r>
              <a:rPr lang="hy-AM" sz="2400" b="0" i="0" u="none" strike="noStrike" dirty="0">
                <a:solidFill>
                  <a:srgbClr val="000000"/>
                </a:solidFill>
                <a:effectLst/>
                <a:latin typeface="Times New Roman" panose="02020603050405020304" pitchFamily="18" charset="0"/>
              </a:rPr>
              <a:t>և նրանց համակցված ազդեցությունները տարբեր բջջային կուլտուրաների կենսունակության վրա</a:t>
            </a:r>
            <a:endParaRPr lang="en-US" sz="2400" dirty="0"/>
          </a:p>
        </p:txBody>
      </p:sp>
      <p:pic>
        <p:nvPicPr>
          <p:cNvPr id="12292" name="Picture 4">
            <a:extLst>
              <a:ext uri="{FF2B5EF4-FFF2-40B4-BE49-F238E27FC236}">
                <a16:creationId xmlns:a16="http://schemas.microsoft.com/office/drawing/2014/main" id="{D1671551-BD32-FCC6-D32F-FE13B2E317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6092" y="1833563"/>
            <a:ext cx="5295900" cy="4343400"/>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a:extLst>
              <a:ext uri="{FF2B5EF4-FFF2-40B4-BE49-F238E27FC236}">
                <a16:creationId xmlns:a16="http://schemas.microsoft.com/office/drawing/2014/main" id="{214893D8-7841-D8F4-BEFD-DE6819FCD16B}"/>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711992" y="1968500"/>
            <a:ext cx="5069135"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99819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13"/>
          <p:cNvPicPr/>
          <p:nvPr/>
        </p:nvPicPr>
        <p:blipFill>
          <a:blip r:embed="rId2" cstate="print">
            <a:lum contrast="40000"/>
          </a:blip>
          <a:srcRect/>
          <a:stretch>
            <a:fillRect/>
          </a:stretch>
        </p:blipFill>
        <p:spPr bwMode="auto">
          <a:xfrm>
            <a:off x="2847022" y="672661"/>
            <a:ext cx="6893744" cy="1425645"/>
          </a:xfrm>
          <a:prstGeom prst="rect">
            <a:avLst/>
          </a:prstGeom>
          <a:noFill/>
          <a:ln w="9525">
            <a:noFill/>
            <a:miter lim="800000"/>
            <a:headEnd/>
            <a:tailEnd/>
          </a:ln>
        </p:spPr>
      </p:pic>
      <p:pic>
        <p:nvPicPr>
          <p:cNvPr id="9" name="Picture 2" descr="C:\Users\User\Desktop\logo_rau_fb250.png">
            <a:extLst>
              <a:ext uri="{FF2B5EF4-FFF2-40B4-BE49-F238E27FC236}">
                <a16:creationId xmlns:a16="http://schemas.microsoft.com/office/drawing/2014/main" id="{48640912-A8D5-604B-9073-AD6B8C0D30FE}"/>
              </a:ext>
            </a:extLst>
          </p:cNvPr>
          <p:cNvPicPr>
            <a:picLocks noChangeAspect="1" noChangeArrowheads="1"/>
          </p:cNvPicPr>
          <p:nvPr/>
        </p:nvPicPr>
        <p:blipFill>
          <a:blip r:embed="rId3" cstate="print"/>
          <a:srcRect/>
          <a:stretch>
            <a:fillRect/>
          </a:stretch>
        </p:blipFill>
        <p:spPr bwMode="auto">
          <a:xfrm>
            <a:off x="11519338" y="0"/>
            <a:ext cx="672662" cy="672662"/>
          </a:xfrm>
          <a:prstGeom prst="rect">
            <a:avLst/>
          </a:prstGeom>
          <a:noFill/>
        </p:spPr>
      </p:pic>
      <p:pic>
        <p:nvPicPr>
          <p:cNvPr id="2" name="image1.png">
            <a:extLst>
              <a:ext uri="{FF2B5EF4-FFF2-40B4-BE49-F238E27FC236}">
                <a16:creationId xmlns:a16="http://schemas.microsoft.com/office/drawing/2014/main" id="{6BC791CF-2988-ED1F-ABB1-C89561944FC1}"/>
              </a:ext>
            </a:extLst>
          </p:cNvPr>
          <p:cNvPicPr/>
          <p:nvPr/>
        </p:nvPicPr>
        <p:blipFill>
          <a:blip r:embed="rId4"/>
          <a:srcRect/>
          <a:stretch>
            <a:fillRect/>
          </a:stretch>
        </p:blipFill>
        <p:spPr>
          <a:xfrm>
            <a:off x="2847022" y="3006290"/>
            <a:ext cx="7277016" cy="3346383"/>
          </a:xfrm>
          <a:prstGeom prst="rect">
            <a:avLst/>
          </a:prstGeom>
          <a:ln/>
        </p:spPr>
      </p:pic>
    </p:spTree>
    <p:extLst>
      <p:ext uri="{BB962C8B-B14F-4D97-AF65-F5344CB8AC3E}">
        <p14:creationId xmlns:p14="http://schemas.microsoft.com/office/powerpoint/2010/main" val="6736707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B3A0E95-A23A-7A79-1125-89E6EC445279}"/>
              </a:ext>
            </a:extLst>
          </p:cNvPr>
          <p:cNvSpPr txBox="1"/>
          <p:nvPr/>
        </p:nvSpPr>
        <p:spPr>
          <a:xfrm>
            <a:off x="-115502" y="5215979"/>
            <a:ext cx="11502188" cy="1800493"/>
          </a:xfrm>
          <a:prstGeom prst="rect">
            <a:avLst/>
          </a:prstGeom>
          <a:noFill/>
        </p:spPr>
        <p:txBody>
          <a:bodyPr wrap="square">
            <a:spAutoFit/>
          </a:bodyPr>
          <a:lstStyle/>
          <a:p>
            <a:pPr algn="ctr" rtl="0">
              <a:spcBef>
                <a:spcPts val="0"/>
              </a:spcBef>
              <a:spcAft>
                <a:spcPts val="400"/>
              </a:spcAft>
            </a:pPr>
            <a:br>
              <a:rPr lang="en-US" b="0" dirty="0">
                <a:effectLst/>
              </a:rPr>
            </a:br>
            <a:r>
              <a:rPr lang="en-US" sz="1800" b="1" i="0" u="none" strike="noStrike" dirty="0">
                <a:solidFill>
                  <a:srgbClr val="000000"/>
                </a:solidFill>
                <a:effectLst/>
                <a:latin typeface="Times New Roman" panose="02020603050405020304" pitchFamily="18" charset="0"/>
              </a:rPr>
              <a:t>Figure. </a:t>
            </a:r>
            <a:r>
              <a:rPr lang="en-US" sz="1800" b="0" i="0" u="none" strike="noStrike" dirty="0">
                <a:solidFill>
                  <a:srgbClr val="000000"/>
                </a:solidFill>
                <a:effectLst/>
                <a:latin typeface="Times New Roman" panose="02020603050405020304" pitchFamily="18" charset="0"/>
              </a:rPr>
              <a:t>SOD, PO, AMDA activity in liver homogenates from experimental animals, </a:t>
            </a:r>
            <a:endParaRPr lang="en-US" b="0" dirty="0">
              <a:effectLst/>
            </a:endParaRPr>
          </a:p>
          <a:p>
            <a:pPr algn="ctr" rtl="0">
              <a:spcBef>
                <a:spcPts val="0"/>
              </a:spcBef>
              <a:spcAft>
                <a:spcPts val="400"/>
              </a:spcAft>
            </a:pPr>
            <a:r>
              <a:rPr lang="en-US" sz="1800" b="0" i="0" u="none" strike="noStrike" dirty="0">
                <a:solidFill>
                  <a:srgbClr val="000000"/>
                </a:solidFill>
                <a:effectLst/>
                <a:latin typeface="Times New Roman" panose="02020603050405020304" pitchFamily="18" charset="0"/>
              </a:rPr>
              <a:t>where Control (Group 1), RA (Group 2), </a:t>
            </a:r>
            <a:r>
              <a:rPr lang="en-US" sz="1800" b="0" i="1" u="none" strike="noStrike" dirty="0">
                <a:solidFill>
                  <a:srgbClr val="000000"/>
                </a:solidFill>
                <a:effectLst/>
                <a:latin typeface="Times New Roman" panose="02020603050405020304" pitchFamily="18" charset="0"/>
              </a:rPr>
              <a:t>O. </a:t>
            </a:r>
            <a:r>
              <a:rPr lang="en-US" sz="1800" b="0" i="1" u="none" strike="noStrike" dirty="0" err="1">
                <a:solidFill>
                  <a:srgbClr val="000000"/>
                </a:solidFill>
                <a:effectLst/>
                <a:latin typeface="Times New Roman" panose="02020603050405020304" pitchFamily="18" charset="0"/>
              </a:rPr>
              <a:t>araratum</a:t>
            </a:r>
            <a:r>
              <a:rPr lang="en-US" sz="1800" b="0" i="0" u="none" strike="noStrike" dirty="0">
                <a:solidFill>
                  <a:srgbClr val="000000"/>
                </a:solidFill>
                <a:effectLst/>
                <a:latin typeface="Times New Roman" panose="02020603050405020304" pitchFamily="18" charset="0"/>
              </a:rPr>
              <a:t> extract (Group 3), and </a:t>
            </a:r>
            <a:r>
              <a:rPr lang="en-US" sz="1800" b="0" i="0" u="none" strike="noStrike" dirty="0" err="1">
                <a:solidFill>
                  <a:srgbClr val="000000"/>
                </a:solidFill>
                <a:effectLst/>
                <a:latin typeface="Times New Roman" panose="02020603050405020304" pitchFamily="18" charset="0"/>
              </a:rPr>
              <a:t>AgNPs</a:t>
            </a:r>
            <a:r>
              <a:rPr lang="en-US" sz="1800" b="0" i="0" u="none" strike="noStrike" dirty="0">
                <a:solidFill>
                  <a:srgbClr val="000000"/>
                </a:solidFill>
                <a:effectLst/>
                <a:latin typeface="Times New Roman" panose="02020603050405020304" pitchFamily="18" charset="0"/>
              </a:rPr>
              <a:t> (Group 4). </a:t>
            </a:r>
            <a:endParaRPr lang="en-US" b="0" dirty="0">
              <a:effectLst/>
            </a:endParaRPr>
          </a:p>
          <a:p>
            <a:pPr algn="ctr" rtl="0">
              <a:spcBef>
                <a:spcPts val="0"/>
              </a:spcBef>
              <a:spcAft>
                <a:spcPts val="400"/>
              </a:spcAft>
            </a:pPr>
            <a:r>
              <a:rPr lang="en-US" sz="1100" b="0" i="0" u="none" strike="noStrike" dirty="0">
                <a:solidFill>
                  <a:srgbClr val="000000"/>
                </a:solidFill>
                <a:effectLst/>
                <a:latin typeface="Times New Roman" panose="02020603050405020304" pitchFamily="18" charset="0"/>
              </a:rPr>
              <a:t>*P &lt;0,01 • **P = 0.006 • ***P = 0.0001 • ****P &lt;0.0001</a:t>
            </a:r>
            <a:endParaRPr lang="en-US" b="0" dirty="0">
              <a:effectLst/>
            </a:endParaRPr>
          </a:p>
          <a:p>
            <a:br>
              <a:rPr lang="en-US" dirty="0"/>
            </a:br>
            <a:endParaRPr lang="en-US" dirty="0"/>
          </a:p>
        </p:txBody>
      </p:sp>
      <p:pic>
        <p:nvPicPr>
          <p:cNvPr id="2050" name="Picture 2">
            <a:extLst>
              <a:ext uri="{FF2B5EF4-FFF2-40B4-BE49-F238E27FC236}">
                <a16:creationId xmlns:a16="http://schemas.microsoft.com/office/drawing/2014/main" id="{CC7C52F0-2D4D-F93A-D969-1FB43B2CC6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077" y="1119891"/>
            <a:ext cx="4343050" cy="347601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459CE486-8B21-A3A2-314B-577C252E2F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3800" y="1019574"/>
            <a:ext cx="4724400" cy="367665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156D7DAA-DEFB-48A2-DF51-9F8B0446C7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78695" y="1213943"/>
            <a:ext cx="4676070" cy="3476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29396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a:extLst>
              <a:ext uri="{FF2B5EF4-FFF2-40B4-BE49-F238E27FC236}">
                <a16:creationId xmlns:a16="http://schemas.microsoft.com/office/drawing/2014/main" id="{03EC303E-76B0-D1CE-587F-D5D195BA90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929" y="974490"/>
            <a:ext cx="5486400" cy="399097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6F6C5A7-1B51-ED66-3DDA-A16A434EC0A4}"/>
              </a:ext>
            </a:extLst>
          </p:cNvPr>
          <p:cNvSpPr txBox="1"/>
          <p:nvPr/>
        </p:nvSpPr>
        <p:spPr>
          <a:xfrm>
            <a:off x="2675822" y="5221218"/>
            <a:ext cx="6160003" cy="2133918"/>
          </a:xfrm>
          <a:prstGeom prst="rect">
            <a:avLst/>
          </a:prstGeom>
          <a:noFill/>
        </p:spPr>
        <p:txBody>
          <a:bodyPr wrap="square">
            <a:spAutoFit/>
          </a:bodyPr>
          <a:lstStyle/>
          <a:p>
            <a:pPr algn="ctr" rtl="0">
              <a:spcBef>
                <a:spcPts val="0"/>
              </a:spcBef>
              <a:spcAft>
                <a:spcPts val="400"/>
              </a:spcAft>
            </a:pPr>
            <a:r>
              <a:rPr lang="en-US" sz="1800" b="1" i="0" u="none" strike="noStrike" dirty="0">
                <a:solidFill>
                  <a:srgbClr val="000000"/>
                </a:solidFill>
                <a:effectLst/>
                <a:latin typeface="Times New Roman" panose="02020603050405020304" pitchFamily="18" charset="0"/>
              </a:rPr>
              <a:t>Figure 5</a:t>
            </a:r>
            <a:r>
              <a:rPr lang="en-US" sz="1800" b="0" i="0" u="none" strike="noStrike" dirty="0">
                <a:solidFill>
                  <a:srgbClr val="000000"/>
                </a:solidFill>
                <a:effectLst/>
                <a:latin typeface="Times New Roman" panose="02020603050405020304" pitchFamily="18" charset="0"/>
              </a:rPr>
              <a:t>. Lipid profile parameters (TC, HDL, LDL) in the blood plasma of experimental animals, </a:t>
            </a:r>
            <a:endParaRPr lang="en-US" b="0" dirty="0">
              <a:effectLst/>
            </a:endParaRPr>
          </a:p>
          <a:p>
            <a:pPr algn="ctr" rtl="0">
              <a:spcBef>
                <a:spcPts val="0"/>
              </a:spcBef>
              <a:spcAft>
                <a:spcPts val="400"/>
              </a:spcAft>
            </a:pPr>
            <a:r>
              <a:rPr lang="en-US" sz="1800" b="0" i="0" u="none" strike="noStrike" dirty="0">
                <a:solidFill>
                  <a:srgbClr val="000000"/>
                </a:solidFill>
                <a:effectLst/>
                <a:latin typeface="Times New Roman" panose="02020603050405020304" pitchFamily="18" charset="0"/>
              </a:rPr>
              <a:t>where Control (Group 1), RA (Group 2), </a:t>
            </a:r>
            <a:r>
              <a:rPr lang="en-US" sz="1800" b="0" i="1" u="none" strike="noStrike" dirty="0">
                <a:solidFill>
                  <a:srgbClr val="000000"/>
                </a:solidFill>
                <a:effectLst/>
                <a:latin typeface="Times New Roman" panose="02020603050405020304" pitchFamily="18" charset="0"/>
              </a:rPr>
              <a:t>O. </a:t>
            </a:r>
            <a:r>
              <a:rPr lang="en-US" sz="1800" b="0" i="1" u="none" strike="noStrike" dirty="0" err="1">
                <a:solidFill>
                  <a:srgbClr val="000000"/>
                </a:solidFill>
                <a:effectLst/>
                <a:latin typeface="Times New Roman" panose="02020603050405020304" pitchFamily="18" charset="0"/>
              </a:rPr>
              <a:t>araratum</a:t>
            </a:r>
            <a:r>
              <a:rPr lang="en-US" sz="1800" b="0" i="0" u="none" strike="noStrike" dirty="0">
                <a:solidFill>
                  <a:srgbClr val="000000"/>
                </a:solidFill>
                <a:effectLst/>
                <a:latin typeface="Times New Roman" panose="02020603050405020304" pitchFamily="18" charset="0"/>
              </a:rPr>
              <a:t> extract (Group 3), and </a:t>
            </a:r>
            <a:r>
              <a:rPr lang="en-US" sz="1800" b="0" i="0" u="none" strike="noStrike" dirty="0" err="1">
                <a:solidFill>
                  <a:srgbClr val="000000"/>
                </a:solidFill>
                <a:effectLst/>
                <a:latin typeface="Times New Roman" panose="02020603050405020304" pitchFamily="18" charset="0"/>
              </a:rPr>
              <a:t>AgNPs</a:t>
            </a:r>
            <a:r>
              <a:rPr lang="en-US" sz="1800" b="0" i="0" u="none" strike="noStrike" dirty="0">
                <a:solidFill>
                  <a:srgbClr val="000000"/>
                </a:solidFill>
                <a:effectLst/>
                <a:latin typeface="Times New Roman" panose="02020603050405020304" pitchFamily="18" charset="0"/>
              </a:rPr>
              <a:t> (Group 4).     *P &lt;0,01 • **P = 0.006 • ***P = 0.0001 • ****P &lt;0.0001</a:t>
            </a:r>
            <a:endParaRPr lang="en-US" b="0" dirty="0">
              <a:effectLst/>
            </a:endParaRPr>
          </a:p>
          <a:p>
            <a:br>
              <a:rPr lang="en-US" dirty="0"/>
            </a:br>
            <a:endParaRPr lang="en-US" dirty="0"/>
          </a:p>
        </p:txBody>
      </p:sp>
      <p:pic>
        <p:nvPicPr>
          <p:cNvPr id="3076" name="Picture 4">
            <a:extLst>
              <a:ext uri="{FF2B5EF4-FFF2-40B4-BE49-F238E27FC236}">
                <a16:creationId xmlns:a16="http://schemas.microsoft.com/office/drawing/2014/main" id="{9D7EB09D-2EDB-09E9-20EB-5D901D2841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7671" y="740124"/>
            <a:ext cx="5486400" cy="4123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29157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Users\User\Desktop\logo_rau_fb250.png">
            <a:extLst>
              <a:ext uri="{FF2B5EF4-FFF2-40B4-BE49-F238E27FC236}">
                <a16:creationId xmlns:a16="http://schemas.microsoft.com/office/drawing/2014/main" id="{48640912-A8D5-604B-9073-AD6B8C0D30FE}"/>
              </a:ext>
            </a:extLst>
          </p:cNvPr>
          <p:cNvPicPr>
            <a:picLocks noChangeAspect="1" noChangeArrowheads="1"/>
          </p:cNvPicPr>
          <p:nvPr/>
        </p:nvPicPr>
        <p:blipFill>
          <a:blip r:embed="rId2" cstate="print"/>
          <a:srcRect/>
          <a:stretch>
            <a:fillRect/>
          </a:stretch>
        </p:blipFill>
        <p:spPr bwMode="auto">
          <a:xfrm>
            <a:off x="11519338" y="0"/>
            <a:ext cx="672662" cy="672662"/>
          </a:xfrm>
          <a:prstGeom prst="rect">
            <a:avLst/>
          </a:prstGeom>
          <a:noFill/>
        </p:spPr>
      </p:pic>
      <p:pic>
        <p:nvPicPr>
          <p:cNvPr id="5" name="Picture 4">
            <a:extLst>
              <a:ext uri="{FF2B5EF4-FFF2-40B4-BE49-F238E27FC236}">
                <a16:creationId xmlns:a16="http://schemas.microsoft.com/office/drawing/2014/main" id="{7E19DC67-D982-A8A1-89D6-F7C9BB4561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40287"/>
            <a:ext cx="10034738" cy="6689825"/>
          </a:xfrm>
          <a:prstGeom prst="rect">
            <a:avLst/>
          </a:prstGeom>
        </p:spPr>
      </p:pic>
      <p:sp>
        <p:nvSpPr>
          <p:cNvPr id="9" name="TextBox 8">
            <a:extLst>
              <a:ext uri="{FF2B5EF4-FFF2-40B4-BE49-F238E27FC236}">
                <a16:creationId xmlns:a16="http://schemas.microsoft.com/office/drawing/2014/main" id="{7752AF62-991D-6839-EC2E-4E860F494AF3}"/>
              </a:ext>
            </a:extLst>
          </p:cNvPr>
          <p:cNvSpPr txBox="1"/>
          <p:nvPr/>
        </p:nvSpPr>
        <p:spPr>
          <a:xfrm>
            <a:off x="767366" y="6649538"/>
            <a:ext cx="11088303" cy="369332"/>
          </a:xfrm>
          <a:prstGeom prst="rect">
            <a:avLst/>
          </a:prstGeom>
          <a:noFill/>
        </p:spPr>
        <p:txBody>
          <a:bodyPr wrap="square">
            <a:spAutoFit/>
          </a:bodyPr>
          <a:lstStyle/>
          <a:p>
            <a:r>
              <a:rPr lang="ru-RU" sz="1800" b="1" i="0" u="none" strike="noStrike" dirty="0">
                <a:solidFill>
                  <a:srgbClr val="000000"/>
                </a:solidFill>
                <a:effectLst/>
                <a:latin typeface="Arial" panose="020B0604020202020204" pitchFamily="34" charset="0"/>
              </a:rPr>
              <a:t>Cambridge Cluster Database</a:t>
            </a:r>
            <a:r>
              <a:rPr lang="ru-RU" sz="1800" b="0" i="0" u="none" strike="noStrike" dirty="0">
                <a:solidFill>
                  <a:srgbClr val="000000"/>
                </a:solidFill>
                <a:effectLst/>
                <a:latin typeface="Arial" panose="020B0604020202020204" pitchFamily="34" charset="0"/>
              </a:rPr>
              <a:t>, </a:t>
            </a:r>
            <a:r>
              <a:rPr lang="ru-RU" sz="1800" b="1" i="0" u="none" strike="noStrike" dirty="0" err="1">
                <a:solidFill>
                  <a:srgbClr val="000000"/>
                </a:solidFill>
                <a:effectLst/>
                <a:latin typeface="Arial" panose="020B0604020202020204" pitchFamily="34" charset="0"/>
              </a:rPr>
              <a:t>ChemDraw</a:t>
            </a:r>
            <a:r>
              <a:rPr lang="ru-RU" sz="1800" b="0" i="0" u="none" strike="noStrike" dirty="0">
                <a:solidFill>
                  <a:srgbClr val="000000"/>
                </a:solidFill>
                <a:effectLst/>
                <a:latin typeface="Arial" panose="020B0604020202020204" pitchFamily="34" charset="0"/>
              </a:rPr>
              <a:t>, </a:t>
            </a:r>
            <a:r>
              <a:rPr lang="ru-RU" sz="1800" b="1" i="0" u="none" strike="noStrike" dirty="0" err="1">
                <a:solidFill>
                  <a:srgbClr val="000000"/>
                </a:solidFill>
                <a:effectLst/>
                <a:latin typeface="Arial" panose="020B0604020202020204" pitchFamily="34" charset="0"/>
              </a:rPr>
              <a:t>Materials</a:t>
            </a:r>
            <a:r>
              <a:rPr lang="ru-RU" sz="1800" b="1" i="0" u="none" strike="noStrike" dirty="0">
                <a:solidFill>
                  <a:srgbClr val="000000"/>
                </a:solidFill>
                <a:effectLst/>
                <a:latin typeface="Arial" panose="020B0604020202020204" pitchFamily="34" charset="0"/>
              </a:rPr>
              <a:t> Studio</a:t>
            </a:r>
            <a:r>
              <a:rPr lang="ru-RU" sz="1800" b="0" i="0" u="none" strike="noStrike" dirty="0">
                <a:solidFill>
                  <a:srgbClr val="000000"/>
                </a:solidFill>
                <a:effectLst/>
                <a:latin typeface="Arial" panose="020B0604020202020204" pitchFamily="34" charset="0"/>
              </a:rPr>
              <a:t>, </a:t>
            </a:r>
            <a:r>
              <a:rPr lang="ru-RU" sz="1800" b="1" i="0" u="none" strike="noStrike" dirty="0">
                <a:solidFill>
                  <a:srgbClr val="000000"/>
                </a:solidFill>
                <a:effectLst/>
                <a:latin typeface="Arial" panose="020B0604020202020204" pitchFamily="34" charset="0"/>
              </a:rPr>
              <a:t>Quantum ESPRESSO</a:t>
            </a:r>
            <a:r>
              <a:rPr lang="ru-RU" sz="1800" b="0" i="0" u="none" strike="noStrike" dirty="0">
                <a:solidFill>
                  <a:srgbClr val="000000"/>
                </a:solidFill>
                <a:effectLst/>
                <a:latin typeface="Arial" panose="020B0604020202020204" pitchFamily="34" charset="0"/>
              </a:rPr>
              <a:t> и </a:t>
            </a:r>
            <a:endParaRPr lang="en-US" dirty="0"/>
          </a:p>
        </p:txBody>
      </p:sp>
    </p:spTree>
    <p:extLst>
      <p:ext uri="{BB962C8B-B14F-4D97-AF65-F5344CB8AC3E}">
        <p14:creationId xmlns:p14="http://schemas.microsoft.com/office/powerpoint/2010/main" val="11205835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ru-RU"/>
          </a:p>
        </p:txBody>
      </p:sp>
      <p:pic>
        <p:nvPicPr>
          <p:cNvPr id="4" name="image9.png"/>
          <p:cNvPicPr/>
          <p:nvPr/>
        </p:nvPicPr>
        <p:blipFill>
          <a:blip r:embed="rId2"/>
          <a:srcRect/>
          <a:stretch>
            <a:fillRect/>
          </a:stretch>
        </p:blipFill>
        <p:spPr>
          <a:xfrm>
            <a:off x="341745" y="1330037"/>
            <a:ext cx="5137861" cy="4584120"/>
          </a:xfrm>
          <a:prstGeom prst="rect">
            <a:avLst/>
          </a:prstGeom>
          <a:ln/>
        </p:spPr>
      </p:pic>
      <p:pic>
        <p:nvPicPr>
          <p:cNvPr id="6" name="Picture 2" descr="C:\Users\User\Desktop\logo_rau_fb250.png">
            <a:extLst>
              <a:ext uri="{FF2B5EF4-FFF2-40B4-BE49-F238E27FC236}">
                <a16:creationId xmlns:a16="http://schemas.microsoft.com/office/drawing/2014/main" id="{48640912-A8D5-604B-9073-AD6B8C0D30FE}"/>
              </a:ext>
            </a:extLst>
          </p:cNvPr>
          <p:cNvPicPr>
            <a:picLocks noChangeAspect="1" noChangeArrowheads="1"/>
          </p:cNvPicPr>
          <p:nvPr/>
        </p:nvPicPr>
        <p:blipFill>
          <a:blip r:embed="rId3" cstate="print"/>
          <a:srcRect/>
          <a:stretch>
            <a:fillRect/>
          </a:stretch>
        </p:blipFill>
        <p:spPr bwMode="auto">
          <a:xfrm>
            <a:off x="11519338" y="0"/>
            <a:ext cx="672662" cy="672662"/>
          </a:xfrm>
          <a:prstGeom prst="rect">
            <a:avLst/>
          </a:prstGeom>
          <a:noFill/>
        </p:spPr>
      </p:pic>
      <p:sp>
        <p:nvSpPr>
          <p:cNvPr id="7" name="Rectangle 6"/>
          <p:cNvSpPr/>
          <p:nvPr/>
        </p:nvSpPr>
        <p:spPr>
          <a:xfrm>
            <a:off x="50800" y="6176963"/>
            <a:ext cx="12090400" cy="861774"/>
          </a:xfrm>
          <a:prstGeom prst="rect">
            <a:avLst/>
          </a:prstGeom>
        </p:spPr>
        <p:txBody>
          <a:bodyPr wrap="square">
            <a:spAutoFit/>
          </a:bodyPr>
          <a:lstStyle/>
          <a:p>
            <a:r>
              <a:rPr lang="en-US" sz="1600" dirty="0" err="1">
                <a:solidFill>
                  <a:srgbClr val="333333"/>
                </a:solidFill>
                <a:latin typeface="Times New Roman" panose="02020603050405020304" pitchFamily="18" charset="0"/>
                <a:cs typeface="Times New Roman" panose="02020603050405020304" pitchFamily="18" charset="0"/>
              </a:rPr>
              <a:t>Petrosyan</a:t>
            </a:r>
            <a:r>
              <a:rPr lang="en-US" sz="1600" dirty="0">
                <a:solidFill>
                  <a:srgbClr val="333333"/>
                </a:solidFill>
                <a:latin typeface="Times New Roman" panose="02020603050405020304" pitchFamily="18" charset="0"/>
                <a:cs typeface="Times New Roman" panose="02020603050405020304" pitchFamily="18" charset="0"/>
              </a:rPr>
              <a:t> et al. (2020) Testing Green Silver Nanoparticles for Genotoxicity, Antioxidant and Anticancer Activity. ICNBME IFMBE Proceedings, Springer, Cham. </a:t>
            </a:r>
            <a:r>
              <a:rPr lang="en-US" sz="1600" dirty="0">
                <a:solidFill>
                  <a:srgbClr val="333333"/>
                </a:solidFill>
                <a:latin typeface="Times New Roman" panose="02020603050405020304" pitchFamily="18" charset="0"/>
                <a:cs typeface="Times New Roman" panose="02020603050405020304" pitchFamily="18" charset="0"/>
                <a:hlinkClick r:id="rId4"/>
              </a:rPr>
              <a:t>https://doi.org/10.1007/978-3-030-31866-6_101</a:t>
            </a:r>
            <a:endParaRPr lang="ru-RU" sz="1600" dirty="0">
              <a:solidFill>
                <a:srgbClr val="333333"/>
              </a:solidFill>
              <a:latin typeface="Times New Roman" panose="02020603050405020304" pitchFamily="18" charset="0"/>
              <a:cs typeface="Times New Roman" panose="02020603050405020304" pitchFamily="18" charset="0"/>
            </a:endParaRPr>
          </a:p>
          <a:p>
            <a:endParaRPr lang="ru-RU" dirty="0">
              <a:latin typeface="Times New Roman" panose="02020603050405020304" pitchFamily="18" charset="0"/>
              <a:cs typeface="Times New Roman" panose="02020603050405020304" pitchFamily="18" charset="0"/>
            </a:endParaRPr>
          </a:p>
        </p:txBody>
      </p:sp>
      <p:pic>
        <p:nvPicPr>
          <p:cNvPr id="8" name="image11.png"/>
          <p:cNvPicPr/>
          <p:nvPr/>
        </p:nvPicPr>
        <p:blipFill>
          <a:blip r:embed="rId5"/>
          <a:srcRect/>
          <a:stretch>
            <a:fillRect/>
          </a:stretch>
        </p:blipFill>
        <p:spPr>
          <a:xfrm>
            <a:off x="5080001" y="1330037"/>
            <a:ext cx="6169890" cy="4584119"/>
          </a:xfrm>
          <a:prstGeom prst="rect">
            <a:avLst/>
          </a:prstGeom>
          <a:ln/>
        </p:spPr>
      </p:pic>
    </p:spTree>
    <p:extLst>
      <p:ext uri="{BB962C8B-B14F-4D97-AF65-F5344CB8AC3E}">
        <p14:creationId xmlns:p14="http://schemas.microsoft.com/office/powerpoint/2010/main" val="16704242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7BF9D-8155-C525-F050-5E4BB41D890D}"/>
              </a:ext>
            </a:extLst>
          </p:cNvPr>
          <p:cNvSpPr>
            <a:spLocks noGrp="1"/>
          </p:cNvSpPr>
          <p:nvPr>
            <p:ph type="title"/>
          </p:nvPr>
        </p:nvSpPr>
        <p:spPr>
          <a:xfrm>
            <a:off x="5198444" y="185072"/>
            <a:ext cx="6765758" cy="1325563"/>
          </a:xfrm>
        </p:spPr>
        <p:txBody>
          <a:bodyPr/>
          <a:lstStyle/>
          <a:p>
            <a:pPr algn="ctr"/>
            <a:r>
              <a:rPr lang="en-US" sz="4400" b="1" dirty="0" err="1">
                <a:solidFill>
                  <a:schemeClr val="accent1">
                    <a:lumMod val="50000"/>
                  </a:schemeClr>
                </a:solidFill>
                <a:latin typeface="Times New Roman" panose="02020603050405020304" pitchFamily="18" charset="0"/>
                <a:ea typeface="Times New Roman"/>
                <a:cs typeface="Times New Roman" panose="02020603050405020304" pitchFamily="18" charset="0"/>
                <a:sym typeface="Times New Roman"/>
              </a:rPr>
              <a:t>AgNPs</a:t>
            </a:r>
            <a:r>
              <a:rPr lang="en-US" sz="4400" b="1" dirty="0">
                <a:solidFill>
                  <a:schemeClr val="accent1">
                    <a:lumMod val="50000"/>
                  </a:schemeClr>
                </a:solidFill>
                <a:latin typeface="Times New Roman" panose="02020603050405020304" pitchFamily="18" charset="0"/>
                <a:ea typeface="Times New Roman"/>
                <a:cs typeface="Times New Roman" panose="02020603050405020304" pitchFamily="18" charset="0"/>
                <a:sym typeface="Times New Roman"/>
              </a:rPr>
              <a:t> </a:t>
            </a:r>
            <a:r>
              <a:rPr lang="hy-AM" sz="4400" b="1" dirty="0">
                <a:solidFill>
                  <a:schemeClr val="accent1">
                    <a:lumMod val="50000"/>
                  </a:schemeClr>
                </a:solidFill>
                <a:latin typeface="Times New Roman" panose="02020603050405020304" pitchFamily="18" charset="0"/>
                <a:ea typeface="Times New Roman"/>
                <a:cs typeface="Times New Roman" panose="02020603050405020304" pitchFamily="18" charset="0"/>
                <a:sym typeface="Times New Roman"/>
              </a:rPr>
              <a:t>և </a:t>
            </a:r>
            <a:r>
              <a:rPr lang="en-US" sz="4400" b="1" dirty="0">
                <a:solidFill>
                  <a:schemeClr val="accent1">
                    <a:lumMod val="50000"/>
                  </a:schemeClr>
                </a:solidFill>
                <a:latin typeface="Times New Roman" panose="02020603050405020304" pitchFamily="18" charset="0"/>
                <a:ea typeface="Times New Roman"/>
                <a:cs typeface="Times New Roman" panose="02020603050405020304" pitchFamily="18" charset="0"/>
                <a:sym typeface="Times New Roman"/>
              </a:rPr>
              <a:t>AuNPs</a:t>
            </a:r>
            <a:endParaRPr lang="en-US" dirty="0"/>
          </a:p>
        </p:txBody>
      </p:sp>
      <p:pic>
        <p:nvPicPr>
          <p:cNvPr id="6" name="Picture 5">
            <a:extLst>
              <a:ext uri="{FF2B5EF4-FFF2-40B4-BE49-F238E27FC236}">
                <a16:creationId xmlns:a16="http://schemas.microsoft.com/office/drawing/2014/main" id="{8907910B-441F-3533-C601-8097309F77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23114" y="1953928"/>
            <a:ext cx="4932653" cy="4686019"/>
          </a:xfrm>
          <a:prstGeom prst="rect">
            <a:avLst/>
          </a:prstGeom>
        </p:spPr>
      </p:pic>
      <p:sp>
        <p:nvSpPr>
          <p:cNvPr id="7" name="Прямоугольник: скругленные углы 9">
            <a:extLst>
              <a:ext uri="{FF2B5EF4-FFF2-40B4-BE49-F238E27FC236}">
                <a16:creationId xmlns:a16="http://schemas.microsoft.com/office/drawing/2014/main" id="{EFF4FD66-8CB7-3F44-059A-F4F91A0F07B3}"/>
              </a:ext>
            </a:extLst>
          </p:cNvPr>
          <p:cNvSpPr/>
          <p:nvPr/>
        </p:nvSpPr>
        <p:spPr>
          <a:xfrm>
            <a:off x="0" y="0"/>
            <a:ext cx="4715934" cy="850085"/>
          </a:xfrm>
          <a:prstGeom prst="roundRect">
            <a:avLst/>
          </a:prstGeom>
          <a:gradFill>
            <a:gsLst>
              <a:gs pos="0">
                <a:srgbClr val="00B050"/>
              </a:gs>
              <a:gs pos="8000">
                <a:srgbClr val="00B050"/>
              </a:gs>
              <a:gs pos="100000">
                <a:srgbClr val="92D050"/>
              </a:gs>
            </a:gsLst>
            <a:path path="rect">
              <a:fillToRect t="100000" r="10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i="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Գաղափար և լուծումներ</a:t>
            </a:r>
          </a:p>
        </p:txBody>
      </p:sp>
      <p:pic>
        <p:nvPicPr>
          <p:cNvPr id="10" name="Content Placeholder 9">
            <a:extLst>
              <a:ext uri="{FF2B5EF4-FFF2-40B4-BE49-F238E27FC236}">
                <a16:creationId xmlns:a16="http://schemas.microsoft.com/office/drawing/2014/main" id="{D2A61D5F-E2E0-498C-D0E0-95D8E77902C0}"/>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76187" y="3429000"/>
            <a:ext cx="6010275" cy="3762375"/>
          </a:xfrm>
          <a:prstGeom prst="rect">
            <a:avLst/>
          </a:prstGeom>
        </p:spPr>
      </p:pic>
      <p:pic>
        <p:nvPicPr>
          <p:cNvPr id="12" name="Picture 11">
            <a:extLst>
              <a:ext uri="{FF2B5EF4-FFF2-40B4-BE49-F238E27FC236}">
                <a16:creationId xmlns:a16="http://schemas.microsoft.com/office/drawing/2014/main" id="{1BE7A8F5-7A7F-765C-4307-816EFFA93C7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57967" y="1483872"/>
            <a:ext cx="4342399" cy="3175618"/>
          </a:xfrm>
          <a:prstGeom prst="rect">
            <a:avLst/>
          </a:prstGeom>
        </p:spPr>
      </p:pic>
    </p:spTree>
    <p:extLst>
      <p:ext uri="{BB962C8B-B14F-4D97-AF65-F5344CB8AC3E}">
        <p14:creationId xmlns:p14="http://schemas.microsoft.com/office/powerpoint/2010/main" val="38565920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Рисунок 1" descr="https://www.ncbi.nlm.nih.gov/corecgi/tileshop/tileshop.fcgi?p=PMC3&amp;id=557755&amp;s=78&amp;r=1&amp;c=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3186" y="216119"/>
            <a:ext cx="8208579" cy="651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06401" y="6444782"/>
            <a:ext cx="10515600" cy="565900"/>
          </a:xfrm>
        </p:spPr>
        <p:txBody>
          <a:bodyPr>
            <a:normAutofit/>
          </a:bodyPr>
          <a:lstStyle/>
          <a:p>
            <a:r>
              <a:rPr lang="ru-RU" sz="1600" dirty="0">
                <a:latin typeface="Times New Roman" panose="02020603050405020304" pitchFamily="18" charset="0"/>
                <a:cs typeface="Times New Roman" panose="02020603050405020304" pitchFamily="18" charset="0"/>
              </a:rPr>
              <a:t>Baptista et </a:t>
            </a:r>
            <a:r>
              <a:rPr lang="ru-RU" sz="1600" dirty="0" err="1">
                <a:latin typeface="Times New Roman" panose="02020603050405020304" pitchFamily="18" charset="0"/>
                <a:cs typeface="Times New Roman" panose="02020603050405020304" pitchFamily="18" charset="0"/>
              </a:rPr>
              <a:t>al</a:t>
            </a:r>
            <a:r>
              <a:rPr lang="ru-RU" sz="1600" dirty="0">
                <a:latin typeface="Times New Roman" panose="02020603050405020304" pitchFamily="18" charset="0"/>
                <a:cs typeface="Times New Roman" panose="02020603050405020304" pitchFamily="18" charset="0"/>
              </a:rPr>
              <a:t>.</a:t>
            </a:r>
            <a:r>
              <a:rPr lang="en-US" sz="1600" dirty="0">
                <a:latin typeface="Times New Roman" panose="02020603050405020304" pitchFamily="18" charset="0"/>
                <a:cs typeface="Times New Roman" panose="02020603050405020304" pitchFamily="18" charset="0"/>
              </a:rPr>
              <a:t> DOI: </a:t>
            </a:r>
            <a:r>
              <a:rPr lang="en-US" sz="1600" dirty="0">
                <a:latin typeface="Times New Roman" panose="02020603050405020304" pitchFamily="18" charset="0"/>
                <a:cs typeface="Times New Roman" panose="02020603050405020304" pitchFamily="18" charset="0"/>
                <a:hlinkClick r:id="rId3"/>
              </a:rPr>
              <a:t>10.3389/fmicb.2018.01441</a:t>
            </a:r>
            <a:br>
              <a:rPr lang="en-US" sz="1600" dirty="0">
                <a:latin typeface="Times New Roman" panose="02020603050405020304" pitchFamily="18" charset="0"/>
                <a:cs typeface="Times New Roman" panose="02020603050405020304" pitchFamily="18" charset="0"/>
              </a:rPr>
            </a:br>
            <a:endParaRPr lang="ru-RU" sz="1600" dirty="0">
              <a:latin typeface="Times New Roman" panose="02020603050405020304" pitchFamily="18" charset="0"/>
              <a:cs typeface="Times New Roman" panose="02020603050405020304" pitchFamily="18" charset="0"/>
            </a:endParaRPr>
          </a:p>
        </p:txBody>
      </p:sp>
      <p:pic>
        <p:nvPicPr>
          <p:cNvPr id="5" name="Picture 2" descr="C:\Users\User\Desktop\logo_rau_fb250.png">
            <a:extLst>
              <a:ext uri="{FF2B5EF4-FFF2-40B4-BE49-F238E27FC236}">
                <a16:creationId xmlns:a16="http://schemas.microsoft.com/office/drawing/2014/main" id="{48640912-A8D5-604B-9073-AD6B8C0D30FE}"/>
              </a:ext>
            </a:extLst>
          </p:cNvPr>
          <p:cNvPicPr>
            <a:picLocks noChangeAspect="1" noChangeArrowheads="1"/>
          </p:cNvPicPr>
          <p:nvPr/>
        </p:nvPicPr>
        <p:blipFill>
          <a:blip r:embed="rId4" cstate="print"/>
          <a:srcRect/>
          <a:stretch>
            <a:fillRect/>
          </a:stretch>
        </p:blipFill>
        <p:spPr bwMode="auto">
          <a:xfrm>
            <a:off x="11519338" y="0"/>
            <a:ext cx="672662" cy="672662"/>
          </a:xfrm>
          <a:prstGeom prst="rect">
            <a:avLst/>
          </a:prstGeom>
          <a:noFill/>
        </p:spPr>
      </p:pic>
    </p:spTree>
    <p:extLst>
      <p:ext uri="{BB962C8B-B14F-4D97-AF65-F5344CB8AC3E}">
        <p14:creationId xmlns:p14="http://schemas.microsoft.com/office/powerpoint/2010/main" val="12198228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AF02F1-92FC-1834-E018-83C91DC9A8DF}"/>
              </a:ext>
            </a:extLst>
          </p:cNvPr>
          <p:cNvSpPr>
            <a:spLocks noGrp="1"/>
          </p:cNvSpPr>
          <p:nvPr>
            <p:ph type="title"/>
          </p:nvPr>
        </p:nvSpPr>
        <p:spPr/>
        <p:txBody>
          <a:bodyPr/>
          <a:lstStyle/>
          <a:p>
            <a:endParaRPr lang="en-US"/>
          </a:p>
        </p:txBody>
      </p:sp>
      <p:pic>
        <p:nvPicPr>
          <p:cNvPr id="17410" name="Picture 2">
            <a:extLst>
              <a:ext uri="{FF2B5EF4-FFF2-40B4-BE49-F238E27FC236}">
                <a16:creationId xmlns:a16="http://schemas.microsoft.com/office/drawing/2014/main" id="{DA035616-E563-C538-FE5D-57A67ADAD15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79058" y="313739"/>
            <a:ext cx="7998593" cy="608799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53C1030-A56D-2CCD-FD1A-AC89BA2653A7}"/>
              </a:ext>
            </a:extLst>
          </p:cNvPr>
          <p:cNvSpPr txBox="1"/>
          <p:nvPr/>
        </p:nvSpPr>
        <p:spPr>
          <a:xfrm>
            <a:off x="3135430" y="6492875"/>
            <a:ext cx="6097604" cy="369332"/>
          </a:xfrm>
          <a:prstGeom prst="rect">
            <a:avLst/>
          </a:prstGeom>
          <a:noFill/>
        </p:spPr>
        <p:txBody>
          <a:bodyPr wrap="square">
            <a:spAutoFit/>
          </a:bodyPr>
          <a:lstStyle/>
          <a:p>
            <a:r>
              <a:rPr lang="en-US" dirty="0" err="1"/>
              <a:t>doi</a:t>
            </a:r>
            <a:r>
              <a:rPr lang="en-US" dirty="0"/>
              <a:t>: 10.1021/nn800596w</a:t>
            </a:r>
          </a:p>
        </p:txBody>
      </p:sp>
    </p:spTree>
    <p:extLst>
      <p:ext uri="{BB962C8B-B14F-4D97-AF65-F5344CB8AC3E}">
        <p14:creationId xmlns:p14="http://schemas.microsoft.com/office/powerpoint/2010/main" val="732780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7193" y="1713287"/>
            <a:ext cx="10899861" cy="4780425"/>
          </a:xfrm>
        </p:spPr>
        <p:txBody>
          <a:bodyPr>
            <a:normAutofit/>
          </a:bodyPr>
          <a:lstStyle/>
          <a:p>
            <a:r>
              <a:rPr lang="en-US" dirty="0" err="1">
                <a:latin typeface="Times New Roman" panose="02020603050405020304" pitchFamily="18" charset="0"/>
                <a:cs typeface="Times New Roman" panose="02020603050405020304" pitchFamily="18" charset="0"/>
              </a:rPr>
              <a:t>Դեղերի</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թիրախային</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առաքում</a:t>
            </a:r>
            <a:endParaRPr lang="en-US" dirty="0">
              <a:latin typeface="Times New Roman" panose="02020603050405020304" pitchFamily="18" charset="0"/>
              <a:cs typeface="Times New Roman" panose="02020603050405020304" pitchFamily="18" charset="0"/>
            </a:endParaRPr>
          </a:p>
          <a:p>
            <a:r>
              <a:rPr lang="ru-RU" dirty="0">
                <a:latin typeface="Times New Roman" panose="02020603050405020304" pitchFamily="18" charset="0"/>
                <a:cs typeface="Times New Roman" panose="02020603050405020304" pitchFamily="18" charset="0"/>
              </a:rPr>
              <a:t>Բուժական </a:t>
            </a:r>
            <a:r>
              <a:rPr lang="ru-RU" dirty="0" err="1">
                <a:latin typeface="Times New Roman" panose="02020603050405020304" pitchFamily="18" charset="0"/>
                <a:cs typeface="Times New Roman" panose="02020603050405020304" pitchFamily="18" charset="0"/>
              </a:rPr>
              <a:t>չափաբաժինների</a:t>
            </a:r>
            <a:r>
              <a:rPr lang="ru-RU" dirty="0">
                <a:latin typeface="Times New Roman" panose="02020603050405020304" pitchFamily="18" charset="0"/>
                <a:cs typeface="Times New Roman" panose="02020603050405020304" pitchFamily="18" charset="0"/>
              </a:rPr>
              <a:t> </a:t>
            </a:r>
            <a:r>
              <a:rPr lang="hy-AM" dirty="0">
                <a:latin typeface="Times New Roman" panose="02020603050405020304" pitchFamily="18" charset="0"/>
                <a:cs typeface="Times New Roman" panose="02020603050405020304" pitchFamily="18" charset="0"/>
              </a:rPr>
              <a:t>նվազեցում</a:t>
            </a:r>
            <a:endParaRPr lang="en-US" dirty="0">
              <a:latin typeface="Times New Roman" panose="02020603050405020304" pitchFamily="18" charset="0"/>
              <a:cs typeface="Times New Roman" panose="02020603050405020304" pitchFamily="18" charset="0"/>
            </a:endParaRPr>
          </a:p>
          <a:p>
            <a:r>
              <a:rPr lang="en-US" dirty="0" err="1">
                <a:latin typeface="Times New Roman" panose="02020603050405020304" pitchFamily="18" charset="0"/>
                <a:cs typeface="Times New Roman" panose="02020603050405020304" pitchFamily="18" charset="0"/>
              </a:rPr>
              <a:t>Դեղերի</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կողմնակի ազդեցությունների նվազեցում</a:t>
            </a:r>
            <a:endParaRPr lang="en-US" dirty="0">
              <a:latin typeface="Times New Roman" panose="02020603050405020304" pitchFamily="18" charset="0"/>
              <a:cs typeface="Times New Roman" panose="02020603050405020304" pitchFamily="18" charset="0"/>
            </a:endParaRPr>
          </a:p>
          <a:p>
            <a:r>
              <a:rPr lang="ru-RU" dirty="0">
                <a:latin typeface="Times New Roman" panose="02020603050405020304" pitchFamily="18" charset="0"/>
                <a:cs typeface="Times New Roman" panose="02020603050405020304" pitchFamily="18" charset="0"/>
              </a:rPr>
              <a:t>Դեղորայքային դիմադրության առաջընթացի կանխարգելում</a:t>
            </a:r>
            <a:endParaRPr lang="en-US" dirty="0">
              <a:latin typeface="Times New Roman" panose="02020603050405020304" pitchFamily="18" charset="0"/>
              <a:cs typeface="Times New Roman" panose="02020603050405020304" pitchFamily="18" charset="0"/>
            </a:endParaRPr>
          </a:p>
          <a:p>
            <a:r>
              <a:rPr lang="ru-RU" dirty="0">
                <a:latin typeface="Times New Roman" panose="02020603050405020304" pitchFamily="18" charset="0"/>
                <a:cs typeface="Times New Roman" panose="02020603050405020304" pitchFamily="18" charset="0"/>
              </a:rPr>
              <a:t>Ավելի կարճ </a:t>
            </a:r>
            <a:r>
              <a:rPr lang="ru-RU" dirty="0" err="1">
                <a:latin typeface="Times New Roman" panose="02020603050405020304" pitchFamily="18" charset="0"/>
                <a:cs typeface="Times New Roman" panose="02020603050405020304" pitchFamily="18" charset="0"/>
              </a:rPr>
              <a:t>ժամանակահատվածում</a:t>
            </a:r>
            <a:r>
              <a:rPr lang="ru-RU" dirty="0">
                <a:latin typeface="Times New Roman" panose="02020603050405020304" pitchFamily="18" charset="0"/>
                <a:cs typeface="Times New Roman" panose="02020603050405020304" pitchFamily="18" charset="0"/>
              </a:rPr>
              <a:t> </a:t>
            </a:r>
            <a:r>
              <a:rPr lang="hy-AM" dirty="0">
                <a:latin typeface="Times New Roman" panose="02020603050405020304" pitchFamily="18" charset="0"/>
                <a:cs typeface="Times New Roman" panose="02020603050405020304" pitchFamily="18" charset="0"/>
              </a:rPr>
              <a:t>բուժական</a:t>
            </a:r>
            <a:r>
              <a:rPr lang="ru-RU" dirty="0">
                <a:latin typeface="Times New Roman" panose="02020603050405020304" pitchFamily="18" charset="0"/>
                <a:cs typeface="Times New Roman" panose="02020603050405020304" pitchFamily="18" charset="0"/>
              </a:rPr>
              <a:t> արդյունքի ձեռքբերում</a:t>
            </a:r>
          </a:p>
          <a:p>
            <a:r>
              <a:rPr lang="hy-AM" dirty="0">
                <a:latin typeface="Times New Roman" panose="02020603050405020304" pitchFamily="18" charset="0"/>
                <a:cs typeface="Times New Roman" panose="02020603050405020304" pitchFamily="18" charset="0"/>
              </a:rPr>
              <a:t>Ավելի քիչ թունավոր և ավելի արդյունավետ դեղամիջոցների արտադրություն</a:t>
            </a:r>
            <a:r>
              <a:rPr lang="ru-RU" dirty="0">
                <a:latin typeface="Times New Roman" panose="02020603050405020304" pitchFamily="18" charset="0"/>
                <a:cs typeface="Times New Roman" panose="02020603050405020304" pitchFamily="18" charset="0"/>
              </a:rPr>
              <a:t>՝ կ</a:t>
            </a:r>
            <a:r>
              <a:rPr lang="en-US" dirty="0" err="1">
                <a:latin typeface="Times New Roman" panose="02020603050405020304" pitchFamily="18" charset="0"/>
                <a:cs typeface="Times New Roman" panose="02020603050405020304" pitchFamily="18" charset="0"/>
              </a:rPr>
              <a:t>ենսահամատեղելի</a:t>
            </a:r>
            <a:r>
              <a:rPr lang="ru-RU" dirty="0">
                <a:latin typeface="Times New Roman" panose="02020603050405020304" pitchFamily="18" charset="0"/>
                <a:cs typeface="Times New Roman" panose="02020603050405020304" pitchFamily="18" charset="0"/>
              </a:rPr>
              <a:t> համալիրների ստեղծում</a:t>
            </a:r>
          </a:p>
          <a:p>
            <a:endParaRPr lang="ru-RU" dirty="0">
              <a:latin typeface="Times New Roman" panose="02020603050405020304" pitchFamily="18" charset="0"/>
              <a:cs typeface="Times New Roman" panose="02020603050405020304" pitchFamily="18" charset="0"/>
            </a:endParaRPr>
          </a:p>
          <a:p>
            <a:endParaRPr lang="ru-RU" dirty="0">
              <a:latin typeface="Times New Roman" panose="02020603050405020304" pitchFamily="18" charset="0"/>
              <a:cs typeface="Times New Roman" panose="02020603050405020304" pitchFamily="18" charset="0"/>
            </a:endParaRPr>
          </a:p>
        </p:txBody>
      </p:sp>
      <p:sp>
        <p:nvSpPr>
          <p:cNvPr id="5" name="Прямоугольник: скругленные углы 3">
            <a:extLst>
              <a:ext uri="{FF2B5EF4-FFF2-40B4-BE49-F238E27FC236}">
                <a16:creationId xmlns:a16="http://schemas.microsoft.com/office/drawing/2014/main" id="{C4B8F053-786E-4710-8EF2-17B8CE56623B}"/>
              </a:ext>
            </a:extLst>
          </p:cNvPr>
          <p:cNvSpPr/>
          <p:nvPr/>
        </p:nvSpPr>
        <p:spPr>
          <a:xfrm>
            <a:off x="0" y="0"/>
            <a:ext cx="3810000" cy="960120"/>
          </a:xfrm>
          <a:prstGeom prst="roundRect">
            <a:avLst/>
          </a:prstGeom>
          <a:gradFill>
            <a:gsLst>
              <a:gs pos="0">
                <a:srgbClr val="00B050"/>
              </a:gs>
              <a:gs pos="8000">
                <a:srgbClr val="00B050"/>
              </a:gs>
              <a:gs pos="100000">
                <a:srgbClr val="92D050"/>
              </a:gs>
            </a:gsLst>
            <a:path path="rect">
              <a:fillToRect t="100000" r="10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3600" b="1" i="1" dirty="0" err="1">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Ակնկալիքներ</a:t>
            </a:r>
            <a:endParaRPr lang="ru-RU" sz="3600" b="1" i="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8" name="Picture 2" descr="C:\Users\User\Desktop\logo_rau_fb250.png">
            <a:extLst>
              <a:ext uri="{FF2B5EF4-FFF2-40B4-BE49-F238E27FC236}">
                <a16:creationId xmlns:a16="http://schemas.microsoft.com/office/drawing/2014/main" id="{48640912-A8D5-604B-9073-AD6B8C0D30FE}"/>
              </a:ext>
            </a:extLst>
          </p:cNvPr>
          <p:cNvPicPr>
            <a:picLocks noChangeAspect="1" noChangeArrowheads="1"/>
          </p:cNvPicPr>
          <p:nvPr/>
        </p:nvPicPr>
        <p:blipFill>
          <a:blip r:embed="rId2" cstate="print"/>
          <a:srcRect/>
          <a:stretch>
            <a:fillRect/>
          </a:stretch>
        </p:blipFill>
        <p:spPr bwMode="auto">
          <a:xfrm>
            <a:off x="11519338" y="0"/>
            <a:ext cx="672662" cy="672662"/>
          </a:xfrm>
          <a:prstGeom prst="rect">
            <a:avLst/>
          </a:prstGeom>
          <a:noFill/>
        </p:spPr>
      </p:pic>
      <p:pic>
        <p:nvPicPr>
          <p:cNvPr id="2050" name="Picture 2" descr="https://lh4.googleusercontent.com/qeufgsRA5BLnn-i81bj7M_GNnoHpWqBv2sz6pFT5UtnIBAM3o1HlJJZUKtAlZPDvWdLAZu9qCTsfCmHo_s0G1yPxaiTE4C7UC0fDIm1Uy4MzLiGaynyPF9b3QVoWSdpLoxzgn9-sKK0c2l_zg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10918" y="672662"/>
            <a:ext cx="2858519" cy="2081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22177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D97CEA8-4BB2-2A4B-B9F2-1F269FBC1761}"/>
              </a:ext>
            </a:extLst>
          </p:cNvPr>
          <p:cNvSpPr>
            <a:spLocks noGrp="1"/>
          </p:cNvSpPr>
          <p:nvPr>
            <p:ph idx="1"/>
          </p:nvPr>
        </p:nvSpPr>
        <p:spPr>
          <a:xfrm>
            <a:off x="125128" y="77002"/>
            <a:ext cx="11790948" cy="6099961"/>
          </a:xfrm>
        </p:spPr>
        <p:txBody>
          <a:bodyPr>
            <a:normAutofit fontScale="25000" lnSpcReduction="20000"/>
          </a:bodyPr>
          <a:lstStyle/>
          <a:p>
            <a:pPr marL="342900" marR="0" lvl="0" indent="-342900" algn="just" fontAlgn="base">
              <a:lnSpc>
                <a:spcPct val="150000"/>
              </a:lnSpc>
              <a:spcBef>
                <a:spcPts val="0"/>
              </a:spcBef>
              <a:spcAft>
                <a:spcPts val="0"/>
              </a:spcAft>
              <a:tabLst>
                <a:tab pos="270510" algn="l"/>
              </a:tabLst>
            </a:pPr>
            <a:r>
              <a:rPr lang="en-US" sz="6400" dirty="0">
                <a:effectLst/>
                <a:latin typeface="Times New Roman" panose="02020603050405020304" pitchFamily="18" charset="0"/>
                <a:ea typeface="Calibri" panose="020F0502020204030204" pitchFamily="34" charset="0"/>
                <a:cs typeface="Times New Roman" panose="02020603050405020304" pitchFamily="18" charset="0"/>
              </a:rPr>
              <a:t>Liver-targeting iron oxide nanoparticles and their complexes with plant extracts for biocompatibility</a:t>
            </a:r>
            <a:r>
              <a:rPr lang="en-US" sz="6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64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Beilstein</a:t>
            </a:r>
            <a:r>
              <a:rPr lang="en-US" sz="6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J. </a:t>
            </a:r>
            <a:r>
              <a:rPr lang="en-US" sz="64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Nanotechnol</a:t>
            </a:r>
            <a:r>
              <a:rPr lang="en-US" sz="64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6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2024, </a:t>
            </a:r>
            <a:r>
              <a:rPr lang="en-US" sz="6400" i="1" dirty="0">
                <a:effectLst/>
                <a:latin typeface="Times New Roman" panose="02020603050405020304" pitchFamily="18" charset="0"/>
                <a:ea typeface="Calibri" panose="020F0502020204030204" pitchFamily="34" charset="0"/>
                <a:cs typeface="Times New Roman" panose="02020603050405020304" pitchFamily="18" charset="0"/>
              </a:rPr>
              <a:t>15,</a:t>
            </a:r>
            <a:r>
              <a:rPr lang="en-US" sz="6400" dirty="0">
                <a:effectLst/>
                <a:latin typeface="Times New Roman" panose="02020603050405020304" pitchFamily="18" charset="0"/>
                <a:ea typeface="Calibri" panose="020F0502020204030204" pitchFamily="34" charset="0"/>
                <a:cs typeface="Times New Roman" panose="02020603050405020304" pitchFamily="18" charset="0"/>
              </a:rPr>
              <a:t> 1593–1602.</a:t>
            </a:r>
            <a:r>
              <a:rPr lang="en-US" sz="6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6400"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hlinkClick r:id="rId2"/>
              </a:rPr>
              <a:t>doi:10.3762/bjnano.15.125</a:t>
            </a:r>
            <a:r>
              <a:rPr lang="en-US" sz="6400" dirty="0">
                <a:effectLst/>
                <a:latin typeface="Times New Roman" panose="02020603050405020304" pitchFamily="18" charset="0"/>
                <a:ea typeface="Calibri" panose="020F0502020204030204" pitchFamily="34" charset="0"/>
                <a:cs typeface="Times New Roman" panose="02020603050405020304" pitchFamily="18" charset="0"/>
              </a:rPr>
              <a:t> </a:t>
            </a:r>
          </a:p>
          <a:p>
            <a:pPr marL="342900" marR="0" lvl="0" indent="-342900" algn="just" fontAlgn="base">
              <a:lnSpc>
                <a:spcPct val="150000"/>
              </a:lnSpc>
              <a:spcBef>
                <a:spcPts val="0"/>
              </a:spcBef>
              <a:spcAft>
                <a:spcPts val="0"/>
              </a:spcAft>
              <a:tabLst>
                <a:tab pos="270510" algn="l"/>
              </a:tabLst>
            </a:pPr>
            <a:r>
              <a:rPr lang="en-US" sz="6400" dirty="0">
                <a:effectLst/>
                <a:latin typeface="Times New Roman" panose="02020603050405020304" pitchFamily="18" charset="0"/>
                <a:ea typeface="Calibri" panose="020F0502020204030204" pitchFamily="34" charset="0"/>
                <a:cs typeface="Times New Roman" panose="02020603050405020304" pitchFamily="18" charset="0"/>
              </a:rPr>
              <a:t>Neuroprotective Effect of Artemisinin in an Animal Model of Alzheimer’s Disease; Current Medicinal Chemistry, 2024, 2024-10-18, 1-16</a:t>
            </a:r>
            <a:r>
              <a:rPr lang="hy-AM" sz="64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6400" dirty="0">
                <a:effectLst/>
                <a:latin typeface="Times New Roman" panose="02020603050405020304" pitchFamily="18" charset="0"/>
                <a:ea typeface="Calibri" panose="020F0502020204030204" pitchFamily="34" charset="0"/>
                <a:cs typeface="Times New Roman" panose="02020603050405020304" pitchFamily="18" charset="0"/>
              </a:rPr>
              <a:t> DOI</a:t>
            </a:r>
            <a:r>
              <a:rPr lang="en-US" sz="6400" b="1"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6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64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3"/>
              </a:rPr>
              <a:t>10.2174/0109298673312842241003111836</a:t>
            </a:r>
            <a:endParaRPr lang="en-US" sz="6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fontAlgn="base">
              <a:lnSpc>
                <a:spcPct val="150000"/>
              </a:lnSpc>
              <a:spcBef>
                <a:spcPts val="0"/>
              </a:spcBef>
              <a:spcAft>
                <a:spcPts val="0"/>
              </a:spcAft>
              <a:tabLst>
                <a:tab pos="270510" algn="l"/>
              </a:tabLst>
            </a:pPr>
            <a:r>
              <a:rPr lang="ru-RU" sz="6400" dirty="0">
                <a:effectLst/>
                <a:latin typeface="Times New Roman" panose="02020603050405020304" pitchFamily="18" charset="0"/>
                <a:ea typeface="Calibri" panose="020F0502020204030204" pitchFamily="34" charset="0"/>
                <a:cs typeface="Times New Roman" panose="02020603050405020304" pitchFamily="18" charset="0"/>
              </a:rPr>
              <a:t>Оганесян А.А., Оганян С.А. , Казарян Ш.А. Устойчивость к противомикробным препаратам: надвигающаяся тихая пандемия</a:t>
            </a:r>
            <a:r>
              <a:rPr lang="hy-AM" sz="6400" dirty="0">
                <a:effectLst/>
                <a:latin typeface="Times New Roman" panose="02020603050405020304" pitchFamily="18" charset="0"/>
                <a:ea typeface="Calibri" panose="020F0502020204030204" pitchFamily="34" charset="0"/>
                <a:cs typeface="Times New Roman" panose="02020603050405020304" pitchFamily="18" charset="0"/>
              </a:rPr>
              <a:t>. Вестник, 2024, 2, 62-80.</a:t>
            </a:r>
            <a:r>
              <a:rPr lang="en-US" sz="6400" dirty="0">
                <a:effectLst/>
                <a:latin typeface="Times New Roman" panose="02020603050405020304" pitchFamily="18" charset="0"/>
                <a:ea typeface="Calibri" panose="020F0502020204030204" pitchFamily="34" charset="0"/>
                <a:cs typeface="Times New Roman" panose="02020603050405020304" pitchFamily="18" charset="0"/>
              </a:rPr>
              <a:t> DOI 10.24412/1829-0450-fm-2024-2-62-79</a:t>
            </a:r>
          </a:p>
          <a:p>
            <a:pPr marL="342900" marR="0" lvl="0" indent="-342900" algn="just" fontAlgn="base">
              <a:lnSpc>
                <a:spcPct val="150000"/>
              </a:lnSpc>
              <a:spcBef>
                <a:spcPts val="0"/>
              </a:spcBef>
              <a:spcAft>
                <a:spcPts val="0"/>
              </a:spcAft>
              <a:tabLst>
                <a:tab pos="270510" algn="l"/>
              </a:tabLst>
            </a:pPr>
            <a:r>
              <a:rPr lang="ru-RU" sz="6400" dirty="0">
                <a:effectLst/>
                <a:latin typeface="Times New Roman" panose="02020603050405020304" pitchFamily="18" charset="0"/>
                <a:ea typeface="Calibri" panose="020F0502020204030204" pitchFamily="34" charset="0"/>
                <a:cs typeface="Times New Roman" panose="02020603050405020304" pitchFamily="18" charset="0"/>
              </a:rPr>
              <a:t>Болезнь Альцгеймера: </a:t>
            </a:r>
            <a:r>
              <a:rPr lang="ru-RU" sz="6400" dirty="0" err="1">
                <a:effectLst/>
                <a:latin typeface="Times New Roman" panose="02020603050405020304" pitchFamily="18" charset="0"/>
                <a:ea typeface="Calibri" panose="020F0502020204030204" pitchFamily="34" charset="0"/>
                <a:cs typeface="Times New Roman" panose="02020603050405020304" pitchFamily="18" charset="0"/>
              </a:rPr>
              <a:t>нейропатологии</a:t>
            </a:r>
            <a:r>
              <a:rPr lang="ru-RU" sz="6400" dirty="0">
                <a:effectLst/>
                <a:latin typeface="Times New Roman" panose="02020603050405020304" pitchFamily="18" charset="0"/>
                <a:ea typeface="Calibri" panose="020F0502020204030204" pitchFamily="34" charset="0"/>
                <a:cs typeface="Times New Roman" panose="02020603050405020304" pitchFamily="18" charset="0"/>
              </a:rPr>
              <a:t>, современные представления, молекулярные механизмы, стратегии профилактики и лечения</a:t>
            </a:r>
            <a:r>
              <a:rPr lang="hy-AM" sz="64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6400" b="1"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6400" dirty="0">
                <a:effectLst/>
                <a:latin typeface="Times New Roman" panose="02020603050405020304" pitchFamily="18" charset="0"/>
                <a:ea typeface="Calibri" panose="020F0502020204030204" pitchFamily="34" charset="0"/>
                <a:cs typeface="Times New Roman" panose="02020603050405020304" pitchFamily="18" charset="0"/>
              </a:rPr>
              <a:t> </a:t>
            </a:r>
            <a:r>
              <a:rPr lang="hy-AM" sz="6400" dirty="0">
                <a:effectLst/>
                <a:latin typeface="Times New Roman" panose="02020603050405020304" pitchFamily="18" charset="0"/>
                <a:ea typeface="Calibri" panose="020F0502020204030204" pitchFamily="34" charset="0"/>
                <a:cs typeface="Times New Roman" panose="02020603050405020304" pitchFamily="18" charset="0"/>
              </a:rPr>
              <a:t>Вестник, 2024, 2, 47-62.</a:t>
            </a:r>
            <a:endParaRPr lang="en-US" sz="6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fontAlgn="base">
              <a:lnSpc>
                <a:spcPct val="150000"/>
              </a:lnSpc>
              <a:spcBef>
                <a:spcPts val="0"/>
              </a:spcBef>
              <a:spcAft>
                <a:spcPts val="0"/>
              </a:spcAft>
              <a:tabLst>
                <a:tab pos="270510" algn="l"/>
              </a:tabLst>
            </a:pPr>
            <a:r>
              <a:rPr lang="ru-RU" sz="6400" dirty="0" err="1">
                <a:effectLst/>
                <a:latin typeface="Times New Roman" panose="02020603050405020304" pitchFamily="18" charset="0"/>
                <a:ea typeface="Calibri" panose="020F0502020204030204" pitchFamily="34" charset="0"/>
                <a:cs typeface="Times New Roman" panose="02020603050405020304" pitchFamily="18" charset="0"/>
              </a:rPr>
              <a:t>in</a:t>
            </a:r>
            <a:r>
              <a:rPr lang="ru-RU" sz="64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6400" dirty="0" err="1">
                <a:effectLst/>
                <a:latin typeface="Times New Roman" panose="02020603050405020304" pitchFamily="18" charset="0"/>
                <a:ea typeface="Calibri" panose="020F0502020204030204" pitchFamily="34" charset="0"/>
                <a:cs typeface="Times New Roman" panose="02020603050405020304" pitchFamily="18" charset="0"/>
              </a:rPr>
              <a:t>silico</a:t>
            </a:r>
            <a:r>
              <a:rPr lang="ru-RU" sz="6400" dirty="0">
                <a:effectLst/>
                <a:latin typeface="Times New Roman" panose="02020603050405020304" pitchFamily="18" charset="0"/>
                <a:ea typeface="Calibri" panose="020F0502020204030204" pitchFamily="34" charset="0"/>
                <a:cs typeface="Times New Roman" panose="02020603050405020304" pitchFamily="18" charset="0"/>
              </a:rPr>
              <a:t> исследование взаимодействий </a:t>
            </a:r>
            <a:r>
              <a:rPr lang="ru-RU" sz="6400" dirty="0" err="1">
                <a:effectLst/>
                <a:latin typeface="Times New Roman" panose="02020603050405020304" pitchFamily="18" charset="0"/>
                <a:ea typeface="Calibri" panose="020F0502020204030204" pitchFamily="34" charset="0"/>
                <a:cs typeface="Times New Roman" panose="02020603050405020304" pitchFamily="18" charset="0"/>
              </a:rPr>
              <a:t>морина</a:t>
            </a:r>
            <a:r>
              <a:rPr lang="ru-RU" sz="6400" dirty="0">
                <a:effectLst/>
                <a:latin typeface="Times New Roman" panose="02020603050405020304" pitchFamily="18" charset="0"/>
                <a:ea typeface="Calibri" panose="020F0502020204030204" pitchFamily="34" charset="0"/>
                <a:cs typeface="Times New Roman" panose="02020603050405020304" pitchFamily="18" charset="0"/>
              </a:rPr>
              <a:t> и </a:t>
            </a:r>
            <a:r>
              <a:rPr lang="ru-RU" sz="6400" dirty="0" err="1">
                <a:effectLst/>
                <a:latin typeface="Times New Roman" panose="02020603050405020304" pitchFamily="18" charset="0"/>
                <a:ea typeface="Calibri" panose="020F0502020204030204" pitchFamily="34" charset="0"/>
                <a:cs typeface="Times New Roman" panose="02020603050405020304" pitchFamily="18" charset="0"/>
              </a:rPr>
              <a:t>кверцетина</a:t>
            </a:r>
            <a:r>
              <a:rPr lang="ru-RU" sz="6400" dirty="0">
                <a:effectLst/>
                <a:latin typeface="Times New Roman" panose="02020603050405020304" pitchFamily="18" charset="0"/>
                <a:ea typeface="Calibri" panose="020F0502020204030204" pitchFamily="34" charset="0"/>
                <a:cs typeface="Times New Roman" panose="02020603050405020304" pitchFamily="18" charset="0"/>
              </a:rPr>
              <a:t> с </a:t>
            </a:r>
            <a:r>
              <a:rPr lang="ru-RU" sz="6400" dirty="0" err="1">
                <a:effectLst/>
                <a:latin typeface="Times New Roman" panose="02020603050405020304" pitchFamily="18" charset="0"/>
                <a:ea typeface="Calibri" panose="020F0502020204030204" pitchFamily="34" charset="0"/>
                <a:cs typeface="Times New Roman" panose="02020603050405020304" pitchFamily="18" charset="0"/>
              </a:rPr>
              <a:t>моноаминоксидазами</a:t>
            </a:r>
            <a:r>
              <a:rPr lang="ru-RU" sz="6400" dirty="0">
                <a:effectLst/>
                <a:latin typeface="Times New Roman" panose="02020603050405020304" pitchFamily="18" charset="0"/>
                <a:ea typeface="Calibri" panose="020F0502020204030204" pitchFamily="34" charset="0"/>
                <a:cs typeface="Times New Roman" panose="02020603050405020304" pitchFamily="18" charset="0"/>
              </a:rPr>
              <a:t> A </a:t>
            </a:r>
            <a:r>
              <a:rPr lang="hy-AM" sz="6400" dirty="0">
                <a:effectLst/>
                <a:latin typeface="Times New Roman" panose="02020603050405020304" pitchFamily="18" charset="0"/>
                <a:ea typeface="Calibri" panose="020F0502020204030204" pitchFamily="34" charset="0"/>
                <a:cs typeface="Times New Roman" panose="02020603050405020304" pitchFamily="18" charset="0"/>
              </a:rPr>
              <a:t>и</a:t>
            </a:r>
            <a:r>
              <a:rPr lang="ru-RU" sz="6400" dirty="0">
                <a:effectLst/>
                <a:latin typeface="Times New Roman" panose="02020603050405020304" pitchFamily="18" charset="0"/>
                <a:ea typeface="Calibri" panose="020F0502020204030204" pitchFamily="34" charset="0"/>
                <a:cs typeface="Times New Roman" panose="02020603050405020304" pitchFamily="18" charset="0"/>
              </a:rPr>
              <a:t> B. XI научно-практическая конференция с международным участием «БИОТЕХНОЛОГИЯ: ВЗГЛЯД В БУДУЩЕЕ», </a:t>
            </a:r>
            <a:endParaRPr lang="hy-AM" sz="64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fontAlgn="base">
              <a:lnSpc>
                <a:spcPct val="150000"/>
              </a:lnSpc>
              <a:spcBef>
                <a:spcPts val="0"/>
              </a:spcBef>
              <a:spcAft>
                <a:spcPts val="0"/>
              </a:spcAft>
              <a:tabLst>
                <a:tab pos="270510" algn="l"/>
              </a:tabLst>
            </a:pPr>
            <a:r>
              <a:rPr lang="en-US" sz="6400" dirty="0">
                <a:effectLst/>
                <a:latin typeface="Times New Roman" panose="02020603050405020304" pitchFamily="18" charset="0"/>
                <a:ea typeface="Calibri" panose="020F0502020204030204" pitchFamily="34" charset="0"/>
                <a:cs typeface="Times New Roman" panose="02020603050405020304" pitchFamily="18" charset="0"/>
              </a:rPr>
              <a:t> “Toxicokinetic Effects of Micro/Nano Plastics on Human Health” </a:t>
            </a:r>
            <a:r>
              <a:rPr lang="en-US" sz="6400" spc="25" dirty="0">
                <a:solidFill>
                  <a:srgbClr val="666666"/>
                </a:solidFill>
                <a:effectLst/>
                <a:latin typeface="Times New Roman" panose="02020603050405020304" pitchFamily="18" charset="0"/>
                <a:ea typeface="Calibri" panose="020F0502020204030204" pitchFamily="34" charset="0"/>
                <a:cs typeface="Times New Roman" panose="02020603050405020304" pitchFamily="18" charset="0"/>
              </a:rPr>
              <a:t>Chapter in book “</a:t>
            </a:r>
            <a:r>
              <a:rPr lang="en-US" sz="6400" dirty="0">
                <a:effectLst/>
                <a:latin typeface="Times New Roman" panose="02020603050405020304" pitchFamily="18" charset="0"/>
                <a:ea typeface="Calibri" panose="020F0502020204030204" pitchFamily="34" charset="0"/>
                <a:cs typeface="Times New Roman" panose="02020603050405020304" pitchFamily="18" charset="0"/>
              </a:rPr>
              <a:t>Micro and </a:t>
            </a:r>
            <a:r>
              <a:rPr lang="en-US" sz="6400" dirty="0" err="1">
                <a:effectLst/>
                <a:latin typeface="Times New Roman" panose="02020603050405020304" pitchFamily="18" charset="0"/>
                <a:ea typeface="Calibri" panose="020F0502020204030204" pitchFamily="34" charset="0"/>
                <a:cs typeface="Times New Roman" panose="02020603050405020304" pitchFamily="18" charset="0"/>
              </a:rPr>
              <a:t>Nanoplastics</a:t>
            </a:r>
            <a:r>
              <a:rPr lang="en-US" sz="6400" dirty="0">
                <a:effectLst/>
                <a:latin typeface="Times New Roman" panose="02020603050405020304" pitchFamily="18" charset="0"/>
                <a:ea typeface="Calibri" panose="020F0502020204030204" pitchFamily="34" charset="0"/>
                <a:cs typeface="Times New Roman" panose="02020603050405020304" pitchFamily="18" charset="0"/>
              </a:rPr>
              <a:t> in Aquatic Environment” </a:t>
            </a:r>
            <a:r>
              <a:rPr lang="en-US" sz="6400" dirty="0" err="1">
                <a:effectLst/>
                <a:latin typeface="Times New Roman" panose="02020603050405020304" pitchFamily="18" charset="0"/>
                <a:ea typeface="Calibri" panose="020F0502020204030204" pitchFamily="34" charset="0"/>
                <a:cs typeface="Times New Roman" panose="02020603050405020304" pitchFamily="18" charset="0"/>
              </a:rPr>
              <a:t>Vaseashta</a:t>
            </a:r>
            <a:r>
              <a:rPr lang="en-US" sz="6400" dirty="0">
                <a:effectLst/>
                <a:latin typeface="Times New Roman" panose="02020603050405020304" pitchFamily="18" charset="0"/>
                <a:ea typeface="Calibri" panose="020F0502020204030204" pitchFamily="34" charset="0"/>
                <a:cs typeface="Times New Roman" panose="02020603050405020304" pitchFamily="18" charset="0"/>
              </a:rPr>
              <a:t>, A., Klavins, M., &amp; </a:t>
            </a:r>
            <a:r>
              <a:rPr lang="en-US" sz="6400" dirty="0" err="1">
                <a:effectLst/>
                <a:latin typeface="Times New Roman" panose="02020603050405020304" pitchFamily="18" charset="0"/>
                <a:ea typeface="Calibri" panose="020F0502020204030204" pitchFamily="34" charset="0"/>
                <a:cs typeface="Times New Roman" panose="02020603050405020304" pitchFamily="18" charset="0"/>
              </a:rPr>
              <a:t>Stabnikova</a:t>
            </a:r>
            <a:r>
              <a:rPr lang="en-US" sz="6400" dirty="0">
                <a:effectLst/>
                <a:latin typeface="Times New Roman" panose="02020603050405020304" pitchFamily="18" charset="0"/>
                <a:ea typeface="Calibri" panose="020F0502020204030204" pitchFamily="34" charset="0"/>
                <a:cs typeface="Times New Roman" panose="02020603050405020304" pitchFamily="18" charset="0"/>
              </a:rPr>
              <a:t>, O. (Eds.). (2025). Micro and </a:t>
            </a:r>
            <a:r>
              <a:rPr lang="en-US" sz="6400" dirty="0" err="1">
                <a:effectLst/>
                <a:latin typeface="Times New Roman" panose="02020603050405020304" pitchFamily="18" charset="0"/>
                <a:ea typeface="Calibri" panose="020F0502020204030204" pitchFamily="34" charset="0"/>
                <a:cs typeface="Times New Roman" panose="02020603050405020304" pitchFamily="18" charset="0"/>
              </a:rPr>
              <a:t>Nanoplastics</a:t>
            </a:r>
            <a:r>
              <a:rPr lang="en-US" sz="6400" dirty="0">
                <a:effectLst/>
                <a:latin typeface="Times New Roman" panose="02020603050405020304" pitchFamily="18" charset="0"/>
                <a:ea typeface="Calibri" panose="020F0502020204030204" pitchFamily="34" charset="0"/>
                <a:cs typeface="Times New Roman" panose="02020603050405020304" pitchFamily="18" charset="0"/>
              </a:rPr>
              <a:t> in Aquatic Environment (1st ed.). </a:t>
            </a:r>
            <a:r>
              <a:rPr lang="en-US" sz="64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4"/>
              </a:rPr>
              <a:t>https://doi.org/10.1201/9781003389460</a:t>
            </a:r>
            <a:endParaRPr lang="en-US" sz="6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fontAlgn="base">
              <a:lnSpc>
                <a:spcPct val="150000"/>
              </a:lnSpc>
              <a:spcBef>
                <a:spcPts val="0"/>
              </a:spcBef>
              <a:spcAft>
                <a:spcPts val="0"/>
              </a:spcAft>
              <a:tabLst>
                <a:tab pos="270510" algn="l"/>
              </a:tabLst>
            </a:pPr>
            <a:r>
              <a:rPr lang="en-US" sz="6400" dirty="0">
                <a:effectLst/>
                <a:latin typeface="Times New Roman" panose="02020603050405020304" pitchFamily="18" charset="0"/>
                <a:ea typeface="Calibri" panose="020F0502020204030204" pitchFamily="34" charset="0"/>
                <a:cs typeface="Times New Roman" panose="02020603050405020304" pitchFamily="18" charset="0"/>
              </a:rPr>
              <a:t>Micro-Nano Plastics in Aquatic Environments: Associated Health Impacts and Mitigation Strategies. </a:t>
            </a:r>
            <a:r>
              <a:rPr lang="en-US" sz="6400" spc="25" dirty="0">
                <a:solidFill>
                  <a:srgbClr val="666666"/>
                </a:solidFill>
                <a:effectLst/>
                <a:latin typeface="Times New Roman" panose="02020603050405020304" pitchFamily="18" charset="0"/>
                <a:ea typeface="Calibri" panose="020F0502020204030204" pitchFamily="34" charset="0"/>
                <a:cs typeface="Times New Roman" panose="02020603050405020304" pitchFamily="18" charset="0"/>
              </a:rPr>
              <a:t>Chapter in book “</a:t>
            </a:r>
            <a:r>
              <a:rPr lang="en-US" sz="6400" dirty="0">
                <a:effectLst/>
                <a:latin typeface="Times New Roman" panose="02020603050405020304" pitchFamily="18" charset="0"/>
                <a:ea typeface="Calibri" panose="020F0502020204030204" pitchFamily="34" charset="0"/>
                <a:cs typeface="Times New Roman" panose="02020603050405020304" pitchFamily="18" charset="0"/>
              </a:rPr>
              <a:t>Micro and </a:t>
            </a:r>
            <a:r>
              <a:rPr lang="en-US" sz="6400" dirty="0" err="1">
                <a:effectLst/>
                <a:latin typeface="Times New Roman" panose="02020603050405020304" pitchFamily="18" charset="0"/>
                <a:ea typeface="Calibri" panose="020F0502020204030204" pitchFamily="34" charset="0"/>
                <a:cs typeface="Times New Roman" panose="02020603050405020304" pitchFamily="18" charset="0"/>
              </a:rPr>
              <a:t>Nanoplastics</a:t>
            </a:r>
            <a:r>
              <a:rPr lang="en-US" sz="6400" dirty="0">
                <a:effectLst/>
                <a:latin typeface="Times New Roman" panose="02020603050405020304" pitchFamily="18" charset="0"/>
                <a:ea typeface="Calibri" panose="020F0502020204030204" pitchFamily="34" charset="0"/>
                <a:cs typeface="Times New Roman" panose="02020603050405020304" pitchFamily="18" charset="0"/>
              </a:rPr>
              <a:t> in Aquatic Environment” </a:t>
            </a:r>
            <a:r>
              <a:rPr lang="en-US" sz="6400" dirty="0" err="1">
                <a:effectLst/>
                <a:latin typeface="Times New Roman" panose="02020603050405020304" pitchFamily="18" charset="0"/>
                <a:ea typeface="Calibri" panose="020F0502020204030204" pitchFamily="34" charset="0"/>
                <a:cs typeface="Times New Roman" panose="02020603050405020304" pitchFamily="18" charset="0"/>
              </a:rPr>
              <a:t>Vaseashta</a:t>
            </a:r>
            <a:r>
              <a:rPr lang="en-US" sz="6400" dirty="0">
                <a:effectLst/>
                <a:latin typeface="Times New Roman" panose="02020603050405020304" pitchFamily="18" charset="0"/>
                <a:ea typeface="Calibri" panose="020F0502020204030204" pitchFamily="34" charset="0"/>
                <a:cs typeface="Times New Roman" panose="02020603050405020304" pitchFamily="18" charset="0"/>
              </a:rPr>
              <a:t>, A., Klavins, M., &amp; </a:t>
            </a:r>
            <a:r>
              <a:rPr lang="en-US" sz="6400" dirty="0" err="1">
                <a:effectLst/>
                <a:latin typeface="Times New Roman" panose="02020603050405020304" pitchFamily="18" charset="0"/>
                <a:ea typeface="Calibri" panose="020F0502020204030204" pitchFamily="34" charset="0"/>
                <a:cs typeface="Times New Roman" panose="02020603050405020304" pitchFamily="18" charset="0"/>
              </a:rPr>
              <a:t>Stabnikova</a:t>
            </a:r>
            <a:r>
              <a:rPr lang="en-US" sz="6400" dirty="0">
                <a:effectLst/>
                <a:latin typeface="Times New Roman" panose="02020603050405020304" pitchFamily="18" charset="0"/>
                <a:ea typeface="Calibri" panose="020F0502020204030204" pitchFamily="34" charset="0"/>
                <a:cs typeface="Times New Roman" panose="02020603050405020304" pitchFamily="18" charset="0"/>
              </a:rPr>
              <a:t>, O. (Eds.). (2025). Micro and </a:t>
            </a:r>
            <a:r>
              <a:rPr lang="en-US" sz="6400" dirty="0" err="1">
                <a:effectLst/>
                <a:latin typeface="Times New Roman" panose="02020603050405020304" pitchFamily="18" charset="0"/>
                <a:ea typeface="Calibri" panose="020F0502020204030204" pitchFamily="34" charset="0"/>
                <a:cs typeface="Times New Roman" panose="02020603050405020304" pitchFamily="18" charset="0"/>
              </a:rPr>
              <a:t>Nanoplastics</a:t>
            </a:r>
            <a:r>
              <a:rPr lang="en-US" sz="6400" dirty="0">
                <a:effectLst/>
                <a:latin typeface="Times New Roman" panose="02020603050405020304" pitchFamily="18" charset="0"/>
                <a:ea typeface="Calibri" panose="020F0502020204030204" pitchFamily="34" charset="0"/>
                <a:cs typeface="Times New Roman" panose="02020603050405020304" pitchFamily="18" charset="0"/>
              </a:rPr>
              <a:t> in Aquatic Environment (1st ed.). CRC Press. </a:t>
            </a:r>
            <a:r>
              <a:rPr lang="en-US" sz="64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4"/>
              </a:rPr>
              <a:t>https://doi.org/10.1201/9781003389460</a:t>
            </a:r>
            <a:endParaRPr lang="en-US" sz="6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457200" algn="just">
              <a:lnSpc>
                <a:spcPct val="150000"/>
              </a:lnSpc>
              <a:spcBef>
                <a:spcPts val="0"/>
              </a:spcBef>
              <a:spcAft>
                <a:spcPts val="0"/>
              </a:spcAft>
            </a:pPr>
            <a:r>
              <a:rPr lang="hy-AM" sz="6400" dirty="0">
                <a:effectLst/>
                <a:latin typeface="Times New Roman" panose="02020603050405020304" pitchFamily="18" charset="0"/>
                <a:ea typeface="Calibri" panose="020F0502020204030204" pitchFamily="34" charset="0"/>
                <a:cs typeface="Times New Roman" panose="02020603050405020304" pitchFamily="18" charset="0"/>
              </a:rPr>
              <a:t>գիտաժողովներ և զեկույցներ՝</a:t>
            </a:r>
            <a:endParaRPr lang="en-US" sz="6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fontAlgn="base">
              <a:lnSpc>
                <a:spcPct val="150000"/>
              </a:lnSpc>
              <a:spcBef>
                <a:spcPts val="0"/>
              </a:spcBef>
              <a:spcAft>
                <a:spcPts val="0"/>
              </a:spcAft>
              <a:buFont typeface="+mj-lt"/>
              <a:buAutoNum type="arabicPeriod"/>
              <a:tabLst>
                <a:tab pos="270510" algn="l"/>
                <a:tab pos="457200" algn="l"/>
              </a:tabLst>
            </a:pPr>
            <a:r>
              <a:rPr lang="en-US" sz="6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64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Ամենամյա</a:t>
            </a:r>
            <a:r>
              <a:rPr lang="en-US" sz="6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64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ամփոփիչ</a:t>
            </a:r>
            <a:r>
              <a:rPr lang="en-US" sz="6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64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գիտաժողով</a:t>
            </a:r>
            <a:r>
              <a:rPr lang="en-US" sz="6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2024</a:t>
            </a:r>
            <a:endParaRPr lang="en-US" sz="6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fontAlgn="base">
              <a:lnSpc>
                <a:spcPct val="150000"/>
              </a:lnSpc>
              <a:spcBef>
                <a:spcPts val="0"/>
              </a:spcBef>
              <a:spcAft>
                <a:spcPts val="0"/>
              </a:spcAft>
              <a:buFont typeface="+mj-lt"/>
              <a:buAutoNum type="arabicPeriod"/>
              <a:tabLst>
                <a:tab pos="270510" algn="l"/>
              </a:tabLst>
            </a:pPr>
            <a:r>
              <a:rPr lang="en-US" sz="6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ХI </a:t>
            </a:r>
            <a:r>
              <a:rPr lang="en-US" sz="64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международной</a:t>
            </a:r>
            <a:r>
              <a:rPr lang="en-US" sz="6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64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научной</a:t>
            </a:r>
            <a:r>
              <a:rPr lang="en-US" sz="6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64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интернет</a:t>
            </a:r>
            <a:r>
              <a:rPr lang="en-US" sz="6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 </a:t>
            </a:r>
            <a:r>
              <a:rPr lang="en-US" sz="64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конференции</a:t>
            </a:r>
            <a:r>
              <a:rPr lang="en-US" sz="6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«ФИЗИКО-ХИМИЧЕСКАЯ БИОЛОГИЯ», 2024, 9, 122-125.</a:t>
            </a:r>
            <a:endParaRPr lang="en-US" sz="6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fontAlgn="base">
              <a:lnSpc>
                <a:spcPct val="150000"/>
              </a:lnSpc>
              <a:spcBef>
                <a:spcPts val="0"/>
              </a:spcBef>
              <a:spcAft>
                <a:spcPts val="0"/>
              </a:spcAft>
              <a:buFont typeface="+mj-lt"/>
              <a:buAutoNum type="arabicPeriod"/>
              <a:tabLst>
                <a:tab pos="270510" algn="l"/>
              </a:tabLst>
            </a:pPr>
            <a:r>
              <a:rPr lang="en-US" sz="6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X</a:t>
            </a:r>
            <a:r>
              <a:rPr lang="ru-RU" sz="6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Юбилейной международной научно-практической конференции «БИОТЕХНОЛОГИЯ: ВЗГЛЯД В БУДУЩЕЕ». </a:t>
            </a:r>
            <a:r>
              <a:rPr lang="en-US" sz="64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Биотехнология</a:t>
            </a:r>
            <a:r>
              <a:rPr lang="en-US" sz="6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64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лекарственных</a:t>
            </a:r>
            <a:r>
              <a:rPr lang="en-US" sz="6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64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препаратов</a:t>
            </a:r>
            <a:r>
              <a:rPr lang="en-US" sz="6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a:t>
            </a:r>
            <a:r>
              <a:rPr lang="en-US" sz="6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4</a:t>
            </a:r>
            <a:r>
              <a:rPr lang="en-US" sz="6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6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fontAlgn="base">
              <a:lnSpc>
                <a:spcPct val="150000"/>
              </a:lnSpc>
              <a:spcBef>
                <a:spcPts val="0"/>
              </a:spcBef>
              <a:spcAft>
                <a:spcPts val="0"/>
              </a:spcAft>
              <a:buFont typeface="+mj-lt"/>
              <a:buAutoNum type="arabicPeriod"/>
              <a:tabLst>
                <a:tab pos="270510" algn="l"/>
                <a:tab pos="457200" algn="l"/>
              </a:tabLst>
            </a:pPr>
            <a:r>
              <a:rPr lang="en-US" sz="6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6400" dirty="0">
                <a:solidFill>
                  <a:srgbClr val="1D2228"/>
                </a:solidFill>
                <a:effectLst/>
                <a:latin typeface="Times New Roman" panose="02020603050405020304" pitchFamily="18" charset="0"/>
                <a:ea typeface="Calibri" panose="020F0502020204030204" pitchFamily="34" charset="0"/>
                <a:cs typeface="Times New Roman" panose="02020603050405020304" pitchFamily="18" charset="0"/>
              </a:rPr>
              <a:t>Bioimaging International Conference, 2024. </a:t>
            </a:r>
            <a:r>
              <a:rPr lang="en-US" sz="6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ISBN 978-9939-1-1949-9. P. 67</a:t>
            </a:r>
            <a:endParaRPr lang="en-US" sz="6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fontAlgn="base">
              <a:lnSpc>
                <a:spcPct val="150000"/>
              </a:lnSpc>
              <a:spcBef>
                <a:spcPts val="0"/>
              </a:spcBef>
              <a:spcAft>
                <a:spcPts val="0"/>
              </a:spcAft>
              <a:buFont typeface="+mj-lt"/>
              <a:buAutoNum type="arabicPeriod"/>
              <a:tabLst>
                <a:tab pos="270510" algn="l"/>
                <a:tab pos="457200" algn="l"/>
              </a:tabLst>
            </a:pPr>
            <a:r>
              <a:rPr lang="en-US" sz="6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XVI International Symposium on Self-propagating High-temperature Synthesis, Book of Abstracts. </a:t>
            </a:r>
            <a:r>
              <a:rPr lang="en-US" sz="64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Oral Report.</a:t>
            </a:r>
            <a:r>
              <a:rPr lang="en-US" sz="6400" b="1"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6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September 09 – 13, 2024, 49.</a:t>
            </a:r>
            <a:endParaRPr lang="en-US" sz="6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tabLst>
                <a:tab pos="270510" algn="l"/>
                <a:tab pos="457200" algn="l"/>
              </a:tabLst>
            </a:pPr>
            <a:r>
              <a:rPr lang="en-US" sz="6400" dirty="0">
                <a:effectLst/>
                <a:latin typeface="Times New Roman" panose="02020603050405020304" pitchFamily="18" charset="0"/>
                <a:ea typeface="Calibri" panose="020F0502020204030204" pitchFamily="34" charset="0"/>
                <a:cs typeface="Times New Roman" panose="02020603050405020304" pitchFamily="18" charset="0"/>
              </a:rPr>
              <a:t>8th International Conference on Multifunctional, Hybrid and Nanomaterials 2025</a:t>
            </a:r>
          </a:p>
          <a:p>
            <a:pPr marL="342900" marR="0" lvl="0" indent="-342900" algn="just">
              <a:lnSpc>
                <a:spcPct val="150000"/>
              </a:lnSpc>
              <a:spcBef>
                <a:spcPts val="0"/>
              </a:spcBef>
              <a:spcAft>
                <a:spcPts val="0"/>
              </a:spcAft>
              <a:buFont typeface="+mj-lt"/>
              <a:buAutoNum type="arabicPeriod"/>
              <a:tabLst>
                <a:tab pos="270510" algn="l"/>
                <a:tab pos="457200" algn="l"/>
              </a:tabLst>
            </a:pPr>
            <a:r>
              <a:rPr lang="ru-RU" sz="6400" dirty="0">
                <a:effectLst/>
                <a:latin typeface="Times New Roman" panose="02020603050405020304" pitchFamily="18" charset="0"/>
                <a:ea typeface="Calibri" panose="020F0502020204030204" pitchFamily="34" charset="0"/>
                <a:cs typeface="Times New Roman" panose="02020603050405020304" pitchFamily="18" charset="0"/>
              </a:rPr>
              <a:t>XI научно-практическая конференция с международным участием «БИОТЕХНОЛОГИЯ: ВЗГЛЯД В БУДУЩЕЕ», 27 марта 2025 г. Биотехнология лекарственных препаратов</a:t>
            </a:r>
            <a:r>
              <a:rPr lang="hy-AM" sz="64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64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7084036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3"/>
          <p:cNvSpPr/>
          <p:nvPr/>
        </p:nvSpPr>
        <p:spPr>
          <a:xfrm>
            <a:off x="3010666" y="2180648"/>
            <a:ext cx="6170668" cy="3991553"/>
          </a:xfrm>
          <a:custGeom>
            <a:avLst/>
            <a:gdLst/>
            <a:ahLst/>
            <a:cxnLst/>
            <a:rect l="l" t="t" r="r" b="b"/>
            <a:pathLst>
              <a:path w="9256002" h="5987329">
                <a:moveTo>
                  <a:pt x="0" y="0"/>
                </a:moveTo>
                <a:lnTo>
                  <a:pt x="9256002" y="0"/>
                </a:lnTo>
                <a:lnTo>
                  <a:pt x="9256002" y="5987329"/>
                </a:lnTo>
                <a:lnTo>
                  <a:pt x="0" y="598732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sz="1200"/>
          </a:p>
        </p:txBody>
      </p:sp>
      <p:sp>
        <p:nvSpPr>
          <p:cNvPr id="4" name="AutoShape 4"/>
          <p:cNvSpPr/>
          <p:nvPr/>
        </p:nvSpPr>
        <p:spPr>
          <a:xfrm>
            <a:off x="1741043" y="3877974"/>
            <a:ext cx="2482009" cy="0"/>
          </a:xfrm>
          <a:prstGeom prst="line">
            <a:avLst/>
          </a:prstGeom>
          <a:ln w="38100" cap="flat">
            <a:solidFill>
              <a:srgbClr val="8CA9AD"/>
            </a:solidFill>
            <a:prstDash val="solid"/>
            <a:headEnd type="none" w="sm" len="sm"/>
            <a:tailEnd type="oval" w="lg" len="lg"/>
          </a:ln>
        </p:spPr>
        <p:txBody>
          <a:bodyPr/>
          <a:lstStyle/>
          <a:p>
            <a:endParaRPr lang="en-US" sz="1200" dirty="0"/>
          </a:p>
        </p:txBody>
      </p:sp>
      <p:sp>
        <p:nvSpPr>
          <p:cNvPr id="5" name="AutoShape 5"/>
          <p:cNvSpPr/>
          <p:nvPr/>
        </p:nvSpPr>
        <p:spPr>
          <a:xfrm flipH="1">
            <a:off x="6765178" y="3792037"/>
            <a:ext cx="3142419" cy="0"/>
          </a:xfrm>
          <a:prstGeom prst="line">
            <a:avLst/>
          </a:prstGeom>
          <a:ln w="38100" cap="flat">
            <a:solidFill>
              <a:srgbClr val="8CA9AD"/>
            </a:solidFill>
            <a:prstDash val="solid"/>
            <a:headEnd type="none" w="sm" len="sm"/>
            <a:tailEnd type="oval" w="lg" len="lg"/>
          </a:ln>
        </p:spPr>
        <p:txBody>
          <a:bodyPr/>
          <a:lstStyle/>
          <a:p>
            <a:endParaRPr lang="en-US" sz="1200"/>
          </a:p>
        </p:txBody>
      </p:sp>
      <p:sp>
        <p:nvSpPr>
          <p:cNvPr id="6" name="AutoShape 6"/>
          <p:cNvSpPr/>
          <p:nvPr/>
        </p:nvSpPr>
        <p:spPr>
          <a:xfrm flipH="1">
            <a:off x="6796090" y="4170074"/>
            <a:ext cx="2082741" cy="0"/>
          </a:xfrm>
          <a:prstGeom prst="line">
            <a:avLst/>
          </a:prstGeom>
          <a:ln w="38100" cap="flat">
            <a:solidFill>
              <a:srgbClr val="8CA9AD"/>
            </a:solidFill>
            <a:prstDash val="solid"/>
            <a:headEnd type="none" w="sm" len="sm"/>
            <a:tailEnd type="oval" w="lg" len="lg"/>
          </a:ln>
        </p:spPr>
        <p:txBody>
          <a:bodyPr/>
          <a:lstStyle/>
          <a:p>
            <a:endParaRPr lang="en-US" sz="1200"/>
          </a:p>
        </p:txBody>
      </p:sp>
      <p:sp>
        <p:nvSpPr>
          <p:cNvPr id="7" name="AutoShape 7"/>
          <p:cNvSpPr/>
          <p:nvPr/>
        </p:nvSpPr>
        <p:spPr>
          <a:xfrm flipV="1">
            <a:off x="1948081" y="4318452"/>
            <a:ext cx="4943259" cy="12700"/>
          </a:xfrm>
          <a:prstGeom prst="line">
            <a:avLst/>
          </a:prstGeom>
          <a:ln w="38100" cap="flat">
            <a:solidFill>
              <a:srgbClr val="8CA9AD"/>
            </a:solidFill>
            <a:prstDash val="solid"/>
            <a:headEnd type="none" w="sm" len="sm"/>
            <a:tailEnd type="oval" w="lg" len="lg"/>
          </a:ln>
        </p:spPr>
        <p:txBody>
          <a:bodyPr/>
          <a:lstStyle/>
          <a:p>
            <a:endParaRPr lang="en-US" sz="1200"/>
          </a:p>
        </p:txBody>
      </p:sp>
      <p:sp>
        <p:nvSpPr>
          <p:cNvPr id="8" name="Freeform 8"/>
          <p:cNvSpPr/>
          <p:nvPr/>
        </p:nvSpPr>
        <p:spPr>
          <a:xfrm>
            <a:off x="8330037" y="1066801"/>
            <a:ext cx="3617007" cy="754515"/>
          </a:xfrm>
          <a:custGeom>
            <a:avLst/>
            <a:gdLst/>
            <a:ahLst/>
            <a:cxnLst/>
            <a:rect l="l" t="t" r="r" b="b"/>
            <a:pathLst>
              <a:path w="5425510" h="1131773">
                <a:moveTo>
                  <a:pt x="0" y="0"/>
                </a:moveTo>
                <a:lnTo>
                  <a:pt x="5425510" y="0"/>
                </a:lnTo>
                <a:lnTo>
                  <a:pt x="5425510" y="1131773"/>
                </a:lnTo>
                <a:lnTo>
                  <a:pt x="0" y="1131773"/>
                </a:lnTo>
                <a:lnTo>
                  <a:pt x="0" y="0"/>
                </a:lnTo>
                <a:close/>
              </a:path>
            </a:pathLst>
          </a:custGeom>
          <a:blipFill>
            <a:blip r:embed="rId4"/>
            <a:stretch>
              <a:fillRect/>
            </a:stretch>
          </a:blipFill>
        </p:spPr>
        <p:txBody>
          <a:bodyPr/>
          <a:lstStyle/>
          <a:p>
            <a:endParaRPr lang="en-US" sz="1200"/>
          </a:p>
        </p:txBody>
      </p:sp>
      <p:sp>
        <p:nvSpPr>
          <p:cNvPr id="9" name="Freeform 9"/>
          <p:cNvSpPr/>
          <p:nvPr/>
        </p:nvSpPr>
        <p:spPr>
          <a:xfrm>
            <a:off x="10084949" y="1960350"/>
            <a:ext cx="1343071" cy="1267308"/>
          </a:xfrm>
          <a:custGeom>
            <a:avLst/>
            <a:gdLst/>
            <a:ahLst/>
            <a:cxnLst/>
            <a:rect l="l" t="t" r="r" b="b"/>
            <a:pathLst>
              <a:path w="2014607" h="1900962">
                <a:moveTo>
                  <a:pt x="0" y="0"/>
                </a:moveTo>
                <a:lnTo>
                  <a:pt x="2014606" y="0"/>
                </a:lnTo>
                <a:lnTo>
                  <a:pt x="2014606" y="1900962"/>
                </a:lnTo>
                <a:lnTo>
                  <a:pt x="0" y="1900962"/>
                </a:lnTo>
                <a:lnTo>
                  <a:pt x="0" y="0"/>
                </a:lnTo>
                <a:close/>
              </a:path>
            </a:pathLst>
          </a:custGeom>
          <a:blipFill>
            <a:blip r:embed="rId5"/>
            <a:stretch>
              <a:fillRect/>
            </a:stretch>
          </a:blipFill>
        </p:spPr>
        <p:txBody>
          <a:bodyPr/>
          <a:lstStyle/>
          <a:p>
            <a:endParaRPr lang="en-US" sz="1200"/>
          </a:p>
        </p:txBody>
      </p:sp>
      <p:sp>
        <p:nvSpPr>
          <p:cNvPr id="10" name="AutoShape 10"/>
          <p:cNvSpPr/>
          <p:nvPr/>
        </p:nvSpPr>
        <p:spPr>
          <a:xfrm flipH="1">
            <a:off x="6576938" y="3660804"/>
            <a:ext cx="3047169" cy="0"/>
          </a:xfrm>
          <a:prstGeom prst="line">
            <a:avLst/>
          </a:prstGeom>
          <a:ln w="38100" cap="flat">
            <a:solidFill>
              <a:srgbClr val="8CA9AD"/>
            </a:solidFill>
            <a:prstDash val="solid"/>
            <a:headEnd type="none" w="sm" len="sm"/>
            <a:tailEnd type="oval" w="lg" len="lg"/>
          </a:ln>
        </p:spPr>
        <p:txBody>
          <a:bodyPr/>
          <a:lstStyle/>
          <a:p>
            <a:endParaRPr lang="en-US" sz="1200"/>
          </a:p>
        </p:txBody>
      </p:sp>
      <p:sp>
        <p:nvSpPr>
          <p:cNvPr id="11" name="AutoShape 11"/>
          <p:cNvSpPr/>
          <p:nvPr/>
        </p:nvSpPr>
        <p:spPr>
          <a:xfrm flipH="1">
            <a:off x="6551538" y="3903374"/>
            <a:ext cx="3047169" cy="0"/>
          </a:xfrm>
          <a:prstGeom prst="line">
            <a:avLst/>
          </a:prstGeom>
          <a:ln w="38100" cap="flat">
            <a:solidFill>
              <a:srgbClr val="8CA9AD"/>
            </a:solidFill>
            <a:prstDash val="solid"/>
            <a:headEnd type="none" w="sm" len="sm"/>
            <a:tailEnd type="oval" w="lg" len="lg"/>
          </a:ln>
        </p:spPr>
        <p:txBody>
          <a:bodyPr/>
          <a:lstStyle/>
          <a:p>
            <a:endParaRPr lang="en-US" sz="1200"/>
          </a:p>
        </p:txBody>
      </p:sp>
      <p:sp>
        <p:nvSpPr>
          <p:cNvPr id="12" name="Freeform 12"/>
          <p:cNvSpPr/>
          <p:nvPr/>
        </p:nvSpPr>
        <p:spPr>
          <a:xfrm>
            <a:off x="10138541" y="3323196"/>
            <a:ext cx="1768162" cy="1160357"/>
          </a:xfrm>
          <a:custGeom>
            <a:avLst/>
            <a:gdLst/>
            <a:ahLst/>
            <a:cxnLst/>
            <a:rect l="l" t="t" r="r" b="b"/>
            <a:pathLst>
              <a:path w="2652243" h="1740535">
                <a:moveTo>
                  <a:pt x="0" y="0"/>
                </a:moveTo>
                <a:lnTo>
                  <a:pt x="2652243" y="0"/>
                </a:lnTo>
                <a:lnTo>
                  <a:pt x="2652243" y="1740535"/>
                </a:lnTo>
                <a:lnTo>
                  <a:pt x="0" y="1740535"/>
                </a:lnTo>
                <a:lnTo>
                  <a:pt x="0" y="0"/>
                </a:lnTo>
                <a:close/>
              </a:path>
            </a:pathLst>
          </a:custGeom>
          <a:blipFill>
            <a:blip r:embed="rId6"/>
            <a:stretch>
              <a:fillRect/>
            </a:stretch>
          </a:blipFill>
        </p:spPr>
        <p:txBody>
          <a:bodyPr/>
          <a:lstStyle/>
          <a:p>
            <a:endParaRPr lang="en-US" sz="1200"/>
          </a:p>
        </p:txBody>
      </p:sp>
      <p:sp>
        <p:nvSpPr>
          <p:cNvPr id="13" name="Freeform 13"/>
          <p:cNvSpPr/>
          <p:nvPr/>
        </p:nvSpPr>
        <p:spPr>
          <a:xfrm>
            <a:off x="10756484" y="4669819"/>
            <a:ext cx="1161112" cy="1462616"/>
          </a:xfrm>
          <a:custGeom>
            <a:avLst/>
            <a:gdLst/>
            <a:ahLst/>
            <a:cxnLst/>
            <a:rect l="l" t="t" r="r" b="b"/>
            <a:pathLst>
              <a:path w="1741668" h="2193924">
                <a:moveTo>
                  <a:pt x="0" y="0"/>
                </a:moveTo>
                <a:lnTo>
                  <a:pt x="1741668" y="0"/>
                </a:lnTo>
                <a:lnTo>
                  <a:pt x="1741668" y="2193924"/>
                </a:lnTo>
                <a:lnTo>
                  <a:pt x="0" y="2193924"/>
                </a:lnTo>
                <a:lnTo>
                  <a:pt x="0" y="0"/>
                </a:lnTo>
                <a:close/>
              </a:path>
            </a:pathLst>
          </a:custGeom>
          <a:blipFill>
            <a:blip r:embed="rId7"/>
            <a:stretch>
              <a:fillRect/>
            </a:stretch>
          </a:blipFill>
        </p:spPr>
        <p:txBody>
          <a:bodyPr/>
          <a:lstStyle/>
          <a:p>
            <a:endParaRPr lang="en-US" sz="1200"/>
          </a:p>
        </p:txBody>
      </p:sp>
      <p:sp>
        <p:nvSpPr>
          <p:cNvPr id="14" name="Freeform 14"/>
          <p:cNvSpPr/>
          <p:nvPr/>
        </p:nvSpPr>
        <p:spPr>
          <a:xfrm>
            <a:off x="9598707" y="5047643"/>
            <a:ext cx="972484" cy="972484"/>
          </a:xfrm>
          <a:custGeom>
            <a:avLst/>
            <a:gdLst/>
            <a:ahLst/>
            <a:cxnLst/>
            <a:rect l="l" t="t" r="r" b="b"/>
            <a:pathLst>
              <a:path w="1458726" h="1458726">
                <a:moveTo>
                  <a:pt x="0" y="0"/>
                </a:moveTo>
                <a:lnTo>
                  <a:pt x="1458726" y="0"/>
                </a:lnTo>
                <a:lnTo>
                  <a:pt x="1458726" y="1458726"/>
                </a:lnTo>
                <a:lnTo>
                  <a:pt x="0" y="1458726"/>
                </a:lnTo>
                <a:lnTo>
                  <a:pt x="0" y="0"/>
                </a:lnTo>
                <a:close/>
              </a:path>
            </a:pathLst>
          </a:custGeom>
          <a:blipFill>
            <a:blip r:embed="rId8"/>
            <a:stretch>
              <a:fillRect/>
            </a:stretch>
          </a:blipFill>
        </p:spPr>
        <p:txBody>
          <a:bodyPr/>
          <a:lstStyle/>
          <a:p>
            <a:endParaRPr lang="en-US" sz="1200"/>
          </a:p>
        </p:txBody>
      </p:sp>
      <p:sp>
        <p:nvSpPr>
          <p:cNvPr id="15" name="Freeform 15"/>
          <p:cNvSpPr/>
          <p:nvPr/>
        </p:nvSpPr>
        <p:spPr>
          <a:xfrm>
            <a:off x="135274" y="4944109"/>
            <a:ext cx="1228092" cy="1228092"/>
          </a:xfrm>
          <a:custGeom>
            <a:avLst/>
            <a:gdLst/>
            <a:ahLst/>
            <a:cxnLst/>
            <a:rect l="l" t="t" r="r" b="b"/>
            <a:pathLst>
              <a:path w="1842138" h="1842138">
                <a:moveTo>
                  <a:pt x="0" y="0"/>
                </a:moveTo>
                <a:lnTo>
                  <a:pt x="1842138" y="0"/>
                </a:lnTo>
                <a:lnTo>
                  <a:pt x="1842138" y="1842138"/>
                </a:lnTo>
                <a:lnTo>
                  <a:pt x="0" y="1842138"/>
                </a:lnTo>
                <a:lnTo>
                  <a:pt x="0" y="0"/>
                </a:lnTo>
                <a:close/>
              </a:path>
            </a:pathLst>
          </a:custGeom>
          <a:blipFill>
            <a:blip r:embed="rId9"/>
            <a:stretch>
              <a:fillRect/>
            </a:stretch>
          </a:blipFill>
        </p:spPr>
        <p:txBody>
          <a:bodyPr/>
          <a:lstStyle/>
          <a:p>
            <a:endParaRPr lang="en-US" sz="1200" dirty="0"/>
          </a:p>
        </p:txBody>
      </p:sp>
      <p:sp>
        <p:nvSpPr>
          <p:cNvPr id="16" name="Freeform 16"/>
          <p:cNvSpPr/>
          <p:nvPr/>
        </p:nvSpPr>
        <p:spPr>
          <a:xfrm>
            <a:off x="1280629" y="5271127"/>
            <a:ext cx="1334836" cy="688751"/>
          </a:xfrm>
          <a:custGeom>
            <a:avLst/>
            <a:gdLst/>
            <a:ahLst/>
            <a:cxnLst/>
            <a:rect l="l" t="t" r="r" b="b"/>
            <a:pathLst>
              <a:path w="2002254" h="1033127">
                <a:moveTo>
                  <a:pt x="0" y="0"/>
                </a:moveTo>
                <a:lnTo>
                  <a:pt x="2002255" y="0"/>
                </a:lnTo>
                <a:lnTo>
                  <a:pt x="2002255" y="1033127"/>
                </a:lnTo>
                <a:lnTo>
                  <a:pt x="0" y="1033127"/>
                </a:lnTo>
                <a:lnTo>
                  <a:pt x="0" y="0"/>
                </a:lnTo>
                <a:close/>
              </a:path>
            </a:pathLst>
          </a:custGeom>
          <a:blipFill>
            <a:blip r:embed="rId10"/>
            <a:stretch>
              <a:fillRect/>
            </a:stretch>
          </a:blipFill>
        </p:spPr>
        <p:txBody>
          <a:bodyPr/>
          <a:lstStyle/>
          <a:p>
            <a:endParaRPr lang="en-US" sz="1200"/>
          </a:p>
        </p:txBody>
      </p:sp>
      <p:sp>
        <p:nvSpPr>
          <p:cNvPr id="17" name="Freeform 17"/>
          <p:cNvSpPr/>
          <p:nvPr/>
        </p:nvSpPr>
        <p:spPr>
          <a:xfrm>
            <a:off x="3010667" y="5129261"/>
            <a:ext cx="804827" cy="809249"/>
          </a:xfrm>
          <a:custGeom>
            <a:avLst/>
            <a:gdLst/>
            <a:ahLst/>
            <a:cxnLst/>
            <a:rect l="l" t="t" r="r" b="b"/>
            <a:pathLst>
              <a:path w="1207241" h="1213874">
                <a:moveTo>
                  <a:pt x="0" y="0"/>
                </a:moveTo>
                <a:lnTo>
                  <a:pt x="1207241" y="0"/>
                </a:lnTo>
                <a:lnTo>
                  <a:pt x="1207241" y="1213874"/>
                </a:lnTo>
                <a:lnTo>
                  <a:pt x="0" y="1213874"/>
                </a:lnTo>
                <a:lnTo>
                  <a:pt x="0" y="0"/>
                </a:lnTo>
                <a:close/>
              </a:path>
            </a:pathLst>
          </a:custGeom>
          <a:blipFill>
            <a:blip r:embed="rId11"/>
            <a:stretch>
              <a:fillRect/>
            </a:stretch>
          </a:blipFill>
        </p:spPr>
        <p:txBody>
          <a:bodyPr/>
          <a:lstStyle/>
          <a:p>
            <a:endParaRPr lang="en-US" sz="1200"/>
          </a:p>
        </p:txBody>
      </p:sp>
      <p:sp>
        <p:nvSpPr>
          <p:cNvPr id="18" name="Freeform 18"/>
          <p:cNvSpPr/>
          <p:nvPr/>
        </p:nvSpPr>
        <p:spPr>
          <a:xfrm>
            <a:off x="256493" y="5959879"/>
            <a:ext cx="2278223" cy="807471"/>
          </a:xfrm>
          <a:custGeom>
            <a:avLst/>
            <a:gdLst/>
            <a:ahLst/>
            <a:cxnLst/>
            <a:rect l="l" t="t" r="r" b="b"/>
            <a:pathLst>
              <a:path w="3417334" h="1211207">
                <a:moveTo>
                  <a:pt x="0" y="0"/>
                </a:moveTo>
                <a:lnTo>
                  <a:pt x="3417334" y="0"/>
                </a:lnTo>
                <a:lnTo>
                  <a:pt x="3417334" y="1211207"/>
                </a:lnTo>
                <a:lnTo>
                  <a:pt x="0" y="1211207"/>
                </a:lnTo>
                <a:lnTo>
                  <a:pt x="0" y="0"/>
                </a:lnTo>
                <a:close/>
              </a:path>
            </a:pathLst>
          </a:custGeom>
          <a:blipFill>
            <a:blip r:embed="rId12"/>
            <a:stretch>
              <a:fillRect/>
            </a:stretch>
          </a:blipFill>
        </p:spPr>
        <p:txBody>
          <a:bodyPr/>
          <a:lstStyle/>
          <a:p>
            <a:endParaRPr lang="en-US" sz="1200"/>
          </a:p>
        </p:txBody>
      </p:sp>
      <p:sp>
        <p:nvSpPr>
          <p:cNvPr id="19" name="Freeform 19"/>
          <p:cNvSpPr/>
          <p:nvPr/>
        </p:nvSpPr>
        <p:spPr>
          <a:xfrm>
            <a:off x="2399116" y="6020128"/>
            <a:ext cx="1823936" cy="747814"/>
          </a:xfrm>
          <a:custGeom>
            <a:avLst/>
            <a:gdLst/>
            <a:ahLst/>
            <a:cxnLst/>
            <a:rect l="l" t="t" r="r" b="b"/>
            <a:pathLst>
              <a:path w="2735904" h="1121721">
                <a:moveTo>
                  <a:pt x="0" y="0"/>
                </a:moveTo>
                <a:lnTo>
                  <a:pt x="2735904" y="0"/>
                </a:lnTo>
                <a:lnTo>
                  <a:pt x="2735904" y="1121720"/>
                </a:lnTo>
                <a:lnTo>
                  <a:pt x="0" y="1121720"/>
                </a:lnTo>
                <a:lnTo>
                  <a:pt x="0" y="0"/>
                </a:lnTo>
                <a:close/>
              </a:path>
            </a:pathLst>
          </a:custGeom>
          <a:blipFill>
            <a:blip r:embed="rId13"/>
            <a:stretch>
              <a:fillRect/>
            </a:stretch>
          </a:blipFill>
        </p:spPr>
        <p:txBody>
          <a:bodyPr/>
          <a:lstStyle/>
          <a:p>
            <a:endParaRPr lang="en-US" sz="1200"/>
          </a:p>
        </p:txBody>
      </p:sp>
      <p:sp>
        <p:nvSpPr>
          <p:cNvPr id="20" name="Freeform 20"/>
          <p:cNvSpPr/>
          <p:nvPr/>
        </p:nvSpPr>
        <p:spPr>
          <a:xfrm>
            <a:off x="243215" y="1569964"/>
            <a:ext cx="2297250" cy="561917"/>
          </a:xfrm>
          <a:custGeom>
            <a:avLst/>
            <a:gdLst/>
            <a:ahLst/>
            <a:cxnLst/>
            <a:rect l="l" t="t" r="r" b="b"/>
            <a:pathLst>
              <a:path w="3445875" h="842876">
                <a:moveTo>
                  <a:pt x="0" y="0"/>
                </a:moveTo>
                <a:lnTo>
                  <a:pt x="3445875" y="0"/>
                </a:lnTo>
                <a:lnTo>
                  <a:pt x="3445875" y="842876"/>
                </a:lnTo>
                <a:lnTo>
                  <a:pt x="0" y="842876"/>
                </a:lnTo>
                <a:lnTo>
                  <a:pt x="0" y="0"/>
                </a:lnTo>
                <a:close/>
              </a:path>
            </a:pathLst>
          </a:custGeom>
          <a:blipFill>
            <a:blip r:embed="rId14"/>
            <a:stretch>
              <a:fillRect/>
            </a:stretch>
          </a:blipFill>
        </p:spPr>
        <p:txBody>
          <a:bodyPr/>
          <a:lstStyle/>
          <a:p>
            <a:endParaRPr lang="en-US" sz="1200"/>
          </a:p>
        </p:txBody>
      </p:sp>
      <p:sp>
        <p:nvSpPr>
          <p:cNvPr id="21" name="Freeform 21"/>
          <p:cNvSpPr/>
          <p:nvPr/>
        </p:nvSpPr>
        <p:spPr>
          <a:xfrm>
            <a:off x="339145" y="2574179"/>
            <a:ext cx="1608903" cy="1151395"/>
          </a:xfrm>
          <a:custGeom>
            <a:avLst/>
            <a:gdLst/>
            <a:ahLst/>
            <a:cxnLst/>
            <a:rect l="l" t="t" r="r" b="b"/>
            <a:pathLst>
              <a:path w="2413355" h="1727093">
                <a:moveTo>
                  <a:pt x="0" y="0"/>
                </a:moveTo>
                <a:lnTo>
                  <a:pt x="2413355" y="0"/>
                </a:lnTo>
                <a:lnTo>
                  <a:pt x="2413355" y="1727093"/>
                </a:lnTo>
                <a:lnTo>
                  <a:pt x="0" y="1727093"/>
                </a:lnTo>
                <a:lnTo>
                  <a:pt x="0" y="0"/>
                </a:lnTo>
                <a:close/>
              </a:path>
            </a:pathLst>
          </a:custGeom>
          <a:blipFill>
            <a:blip r:embed="rId15"/>
            <a:stretch>
              <a:fillRect/>
            </a:stretch>
          </a:blipFill>
        </p:spPr>
        <p:txBody>
          <a:bodyPr/>
          <a:lstStyle/>
          <a:p>
            <a:endParaRPr lang="en-US" sz="1200"/>
          </a:p>
        </p:txBody>
      </p:sp>
      <p:sp>
        <p:nvSpPr>
          <p:cNvPr id="22" name="TextBox 22"/>
          <p:cNvSpPr txBox="1"/>
          <p:nvPr/>
        </p:nvSpPr>
        <p:spPr>
          <a:xfrm>
            <a:off x="596976" y="159320"/>
            <a:ext cx="7854005" cy="655500"/>
          </a:xfrm>
          <a:prstGeom prst="rect">
            <a:avLst/>
          </a:prstGeom>
        </p:spPr>
        <p:txBody>
          <a:bodyPr wrap="square" lIns="0" tIns="0" rIns="0" bIns="0" rtlCol="0" anchor="t">
            <a:spAutoFit/>
          </a:bodyPr>
          <a:lstStyle/>
          <a:p>
            <a:pPr>
              <a:lnSpc>
                <a:spcPts val="5500"/>
              </a:lnSpc>
            </a:pPr>
            <a:r>
              <a:rPr lang="hy-AM" sz="3600" b="1" dirty="0">
                <a:solidFill>
                  <a:srgbClr val="002060"/>
                </a:solidFill>
                <a:latin typeface="DM Sans Bold"/>
              </a:rPr>
              <a:t>Համագործակցություն</a:t>
            </a:r>
            <a:endParaRPr lang="en-US" sz="3600" b="1" dirty="0">
              <a:solidFill>
                <a:srgbClr val="002060"/>
              </a:solidFill>
              <a:latin typeface="DM Sans Bold"/>
            </a:endParaRPr>
          </a:p>
        </p:txBody>
      </p:sp>
      <p:pic>
        <p:nvPicPr>
          <p:cNvPr id="25" name="Picture 24">
            <a:extLst>
              <a:ext uri="{FF2B5EF4-FFF2-40B4-BE49-F238E27FC236}">
                <a16:creationId xmlns:a16="http://schemas.microsoft.com/office/drawing/2014/main" id="{721E35E8-F21C-52DE-DF9F-8A0CDF02133F}"/>
              </a:ext>
            </a:extLst>
          </p:cNvPr>
          <p:cNvPicPr>
            <a:picLocks noChangeAspect="1"/>
          </p:cNvPicPr>
          <p:nvPr/>
        </p:nvPicPr>
        <p:blipFill>
          <a:blip r:embed="rId16"/>
          <a:stretch>
            <a:fillRect/>
          </a:stretch>
        </p:blipFill>
        <p:spPr>
          <a:xfrm>
            <a:off x="3230328" y="1357502"/>
            <a:ext cx="2706331" cy="668806"/>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94911-48F6-1A7D-4FD9-8B4AAB404AB9}"/>
              </a:ext>
            </a:extLst>
          </p:cNvPr>
          <p:cNvSpPr>
            <a:spLocks noGrp="1"/>
          </p:cNvSpPr>
          <p:nvPr>
            <p:ph type="title"/>
          </p:nvPr>
        </p:nvSpPr>
        <p:spPr>
          <a:xfrm>
            <a:off x="6040597" y="-1729988"/>
            <a:ext cx="6058315" cy="706504"/>
          </a:xfrm>
        </p:spPr>
        <p:txBody>
          <a:bodyPr/>
          <a:lstStyle/>
          <a:p>
            <a:endParaRPr lang="en-US" dirty="0"/>
          </a:p>
        </p:txBody>
      </p:sp>
      <p:pic>
        <p:nvPicPr>
          <p:cNvPr id="9" name="Picture 8">
            <a:extLst>
              <a:ext uri="{FF2B5EF4-FFF2-40B4-BE49-F238E27FC236}">
                <a16:creationId xmlns:a16="http://schemas.microsoft.com/office/drawing/2014/main" id="{4A22894F-D846-80F4-8656-EEE4933AFB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44266" y="3363182"/>
            <a:ext cx="2144782" cy="3306196"/>
          </a:xfrm>
          <a:prstGeom prst="rect">
            <a:avLst/>
          </a:prstGeom>
        </p:spPr>
      </p:pic>
      <p:pic>
        <p:nvPicPr>
          <p:cNvPr id="11" name="Picture 10">
            <a:extLst>
              <a:ext uri="{FF2B5EF4-FFF2-40B4-BE49-F238E27FC236}">
                <a16:creationId xmlns:a16="http://schemas.microsoft.com/office/drawing/2014/main" id="{5D1CF354-C177-F32D-9E67-CF4BE33145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65391" y="3363182"/>
            <a:ext cx="2451462" cy="3623432"/>
          </a:xfrm>
          <a:prstGeom prst="rect">
            <a:avLst/>
          </a:prstGeom>
        </p:spPr>
      </p:pic>
      <p:pic>
        <p:nvPicPr>
          <p:cNvPr id="13" name="Picture 12">
            <a:extLst>
              <a:ext uri="{FF2B5EF4-FFF2-40B4-BE49-F238E27FC236}">
                <a16:creationId xmlns:a16="http://schemas.microsoft.com/office/drawing/2014/main" id="{A172A6B5-75AD-A3F8-36C3-BC9B1A8939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89546" y="153052"/>
            <a:ext cx="4612908" cy="3075272"/>
          </a:xfrm>
          <a:prstGeom prst="rect">
            <a:avLst/>
          </a:prstGeom>
        </p:spPr>
      </p:pic>
      <p:sp>
        <p:nvSpPr>
          <p:cNvPr id="14" name="Полилиния: фигура 8">
            <a:extLst>
              <a:ext uri="{FF2B5EF4-FFF2-40B4-BE49-F238E27FC236}">
                <a16:creationId xmlns:a16="http://schemas.microsoft.com/office/drawing/2014/main" id="{DC6629F7-C9DF-C70C-9C6D-B9D92AF9A798}"/>
              </a:ext>
            </a:extLst>
          </p:cNvPr>
          <p:cNvSpPr/>
          <p:nvPr/>
        </p:nvSpPr>
        <p:spPr>
          <a:xfrm>
            <a:off x="833462" y="535125"/>
            <a:ext cx="2157660" cy="2254927"/>
          </a:xfrm>
          <a:custGeom>
            <a:avLst/>
            <a:gdLst>
              <a:gd name="connsiteX0" fmla="*/ 0 w 2850087"/>
              <a:gd name="connsiteY0" fmla="*/ 1239788 h 2479575"/>
              <a:gd name="connsiteX1" fmla="*/ 619894 w 2850087"/>
              <a:gd name="connsiteY1" fmla="*/ 1 h 2479575"/>
              <a:gd name="connsiteX2" fmla="*/ 2230193 w 2850087"/>
              <a:gd name="connsiteY2" fmla="*/ 1 h 2479575"/>
              <a:gd name="connsiteX3" fmla="*/ 2850087 w 2850087"/>
              <a:gd name="connsiteY3" fmla="*/ 1239788 h 2479575"/>
              <a:gd name="connsiteX4" fmla="*/ 2230193 w 2850087"/>
              <a:gd name="connsiteY4" fmla="*/ 2479574 h 2479575"/>
              <a:gd name="connsiteX5" fmla="*/ 619894 w 2850087"/>
              <a:gd name="connsiteY5" fmla="*/ 2479574 h 2479575"/>
              <a:gd name="connsiteX6" fmla="*/ 0 w 2850087"/>
              <a:gd name="connsiteY6" fmla="*/ 1239788 h 2479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50087" h="2479575">
                <a:moveTo>
                  <a:pt x="1425043" y="0"/>
                </a:moveTo>
                <a:lnTo>
                  <a:pt x="2850086" y="539308"/>
                </a:lnTo>
                <a:lnTo>
                  <a:pt x="2850086" y="1940267"/>
                </a:lnTo>
                <a:lnTo>
                  <a:pt x="1425043" y="2479575"/>
                </a:lnTo>
                <a:lnTo>
                  <a:pt x="1" y="1940267"/>
                </a:lnTo>
                <a:lnTo>
                  <a:pt x="1" y="539308"/>
                </a:lnTo>
                <a:lnTo>
                  <a:pt x="1425043" y="0"/>
                </a:lnTo>
                <a:close/>
              </a:path>
            </a:pathLst>
          </a:custGeom>
          <a:blipFill>
            <a:blip r:embed="rId5"/>
            <a:stretch>
              <a:fillRect/>
            </a:stretch>
          </a:blipFill>
          <a:ln w="34925">
            <a:solidFill>
              <a:srgbClr val="0070C0"/>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34990" tIns="592730" rIns="534990" bIns="592727" numCol="1" spcCol="1270" anchor="ctr" anchorCtr="0">
            <a:noAutofit/>
          </a:bodyPr>
          <a:lstStyle/>
          <a:p>
            <a:pPr marL="0" lvl="0" indent="0" algn="ctr" defTabSz="1733550">
              <a:lnSpc>
                <a:spcPct val="90000"/>
              </a:lnSpc>
              <a:spcBef>
                <a:spcPct val="0"/>
              </a:spcBef>
              <a:spcAft>
                <a:spcPct val="35000"/>
              </a:spcAft>
              <a:buNone/>
            </a:pPr>
            <a:endParaRPr lang="ru-RU" sz="3900" kern="1200" dirty="0"/>
          </a:p>
        </p:txBody>
      </p:sp>
      <p:sp>
        <p:nvSpPr>
          <p:cNvPr id="15" name="Полилиния: фигура 11">
            <a:extLst>
              <a:ext uri="{FF2B5EF4-FFF2-40B4-BE49-F238E27FC236}">
                <a16:creationId xmlns:a16="http://schemas.microsoft.com/office/drawing/2014/main" id="{E7BE4BFA-9DD5-B881-BBB6-4605CEC65C22}"/>
              </a:ext>
            </a:extLst>
          </p:cNvPr>
          <p:cNvSpPr/>
          <p:nvPr/>
        </p:nvSpPr>
        <p:spPr>
          <a:xfrm>
            <a:off x="4822414" y="3905729"/>
            <a:ext cx="2116661" cy="2538338"/>
          </a:xfrm>
          <a:custGeom>
            <a:avLst/>
            <a:gdLst>
              <a:gd name="connsiteX0" fmla="*/ 0 w 2850087"/>
              <a:gd name="connsiteY0" fmla="*/ 1239788 h 2479575"/>
              <a:gd name="connsiteX1" fmla="*/ 619894 w 2850087"/>
              <a:gd name="connsiteY1" fmla="*/ 1 h 2479575"/>
              <a:gd name="connsiteX2" fmla="*/ 2230193 w 2850087"/>
              <a:gd name="connsiteY2" fmla="*/ 1 h 2479575"/>
              <a:gd name="connsiteX3" fmla="*/ 2850087 w 2850087"/>
              <a:gd name="connsiteY3" fmla="*/ 1239788 h 2479575"/>
              <a:gd name="connsiteX4" fmla="*/ 2230193 w 2850087"/>
              <a:gd name="connsiteY4" fmla="*/ 2479574 h 2479575"/>
              <a:gd name="connsiteX5" fmla="*/ 619894 w 2850087"/>
              <a:gd name="connsiteY5" fmla="*/ 2479574 h 2479575"/>
              <a:gd name="connsiteX6" fmla="*/ 0 w 2850087"/>
              <a:gd name="connsiteY6" fmla="*/ 1239788 h 2479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50087" h="2479575">
                <a:moveTo>
                  <a:pt x="1425043" y="0"/>
                </a:moveTo>
                <a:lnTo>
                  <a:pt x="2850086" y="539308"/>
                </a:lnTo>
                <a:lnTo>
                  <a:pt x="2850086" y="1940267"/>
                </a:lnTo>
                <a:lnTo>
                  <a:pt x="1425043" y="2479575"/>
                </a:lnTo>
                <a:lnTo>
                  <a:pt x="1" y="1940267"/>
                </a:lnTo>
                <a:lnTo>
                  <a:pt x="1" y="539308"/>
                </a:lnTo>
                <a:lnTo>
                  <a:pt x="1425043" y="0"/>
                </a:lnTo>
                <a:close/>
              </a:path>
            </a:pathLst>
          </a:custGeom>
          <a:blipFill>
            <a:blip r:embed="rId6"/>
            <a:stretch>
              <a:fillRect/>
            </a:stretch>
          </a:blipFill>
          <a:ln w="28575">
            <a:solidFill>
              <a:srgbClr val="FF3399"/>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34990" tIns="592730" rIns="534990" bIns="592727" numCol="1" spcCol="1270" anchor="ctr" anchorCtr="0">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733550">
              <a:lnSpc>
                <a:spcPct val="90000"/>
              </a:lnSpc>
              <a:spcBef>
                <a:spcPct val="0"/>
              </a:spcBef>
              <a:spcAft>
                <a:spcPct val="35000"/>
              </a:spcAft>
              <a:buNone/>
            </a:pPr>
            <a:endParaRPr lang="ru-RU" sz="3900" kern="1200" dirty="0"/>
          </a:p>
        </p:txBody>
      </p:sp>
      <p:sp>
        <p:nvSpPr>
          <p:cNvPr id="3" name="Content Placeholder 2">
            <a:extLst>
              <a:ext uri="{FF2B5EF4-FFF2-40B4-BE49-F238E27FC236}">
                <a16:creationId xmlns:a16="http://schemas.microsoft.com/office/drawing/2014/main" id="{D4BFD747-C2FB-8386-C1C7-BDAAEF121FDF}"/>
              </a:ext>
            </a:extLst>
          </p:cNvPr>
          <p:cNvSpPr>
            <a:spLocks noGrp="1"/>
          </p:cNvSpPr>
          <p:nvPr>
            <p:ph idx="1"/>
          </p:nvPr>
        </p:nvSpPr>
        <p:spPr/>
        <p:txBody>
          <a:bodyPr/>
          <a:lstStyle/>
          <a:p>
            <a:endParaRPr lang="en-US" dirty="0"/>
          </a:p>
        </p:txBody>
      </p:sp>
      <p:pic>
        <p:nvPicPr>
          <p:cNvPr id="1028" name="Picture 4">
            <a:extLst>
              <a:ext uri="{FF2B5EF4-FFF2-40B4-BE49-F238E27FC236}">
                <a16:creationId xmlns:a16="http://schemas.microsoft.com/office/drawing/2014/main" id="{1E4EA617-BEB3-D829-2D49-7DA04583F23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17147" y="352276"/>
            <a:ext cx="2743802" cy="27438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20889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B800DAD6-D655-41A3-AA38-74BB6BA69AC9}"/>
              </a:ext>
            </a:extLst>
          </p:cNvPr>
          <p:cNvSpPr txBox="1">
            <a:spLocks/>
          </p:cNvSpPr>
          <p:nvPr/>
        </p:nvSpPr>
        <p:spPr>
          <a:xfrm>
            <a:off x="449118" y="336331"/>
            <a:ext cx="9827490" cy="1107424"/>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ru-RU" sz="4400" b="1" i="1"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ՇՆՈՐՀԱԿԱԼՈՒԹՅՈՒՆ</a:t>
            </a:r>
            <a:r>
              <a:rPr lang="en-US" sz="4400" b="1" i="1"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4400" b="1" i="1"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ուշադրության համար</a:t>
            </a:r>
            <a:endParaRPr lang="en-US" sz="4400" b="1" i="1"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0" name="Picture 2" descr="C:\Users\User\Desktop\logo_rau_fb250.png">
            <a:extLst>
              <a:ext uri="{FF2B5EF4-FFF2-40B4-BE49-F238E27FC236}">
                <a16:creationId xmlns:a16="http://schemas.microsoft.com/office/drawing/2014/main" id="{48640912-A8D5-604B-9073-AD6B8C0D30FE}"/>
              </a:ext>
            </a:extLst>
          </p:cNvPr>
          <p:cNvPicPr>
            <a:picLocks noChangeAspect="1" noChangeArrowheads="1"/>
          </p:cNvPicPr>
          <p:nvPr/>
        </p:nvPicPr>
        <p:blipFill>
          <a:blip r:embed="rId2" cstate="print"/>
          <a:srcRect/>
          <a:stretch>
            <a:fillRect/>
          </a:stretch>
        </p:blipFill>
        <p:spPr bwMode="auto">
          <a:xfrm>
            <a:off x="11519338" y="0"/>
            <a:ext cx="672662" cy="672662"/>
          </a:xfrm>
          <a:prstGeom prst="rect">
            <a:avLst/>
          </a:prstGeom>
          <a:noFill/>
        </p:spPr>
      </p:pic>
      <p:pic>
        <p:nvPicPr>
          <p:cNvPr id="14340" name="Picture 4" descr="Отображается файл &quot;&quot;">
            <a:extLst>
              <a:ext uri="{FF2B5EF4-FFF2-40B4-BE49-F238E27FC236}">
                <a16:creationId xmlns:a16="http://schemas.microsoft.com/office/drawing/2014/main" id="{26C5BBA3-CF3E-9D37-EE9D-C9B47FFC35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4773" y="2257925"/>
            <a:ext cx="4378693" cy="43786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6535578"/>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5211</TotalTime>
  <Words>1585</Words>
  <Application>Microsoft Office PowerPoint</Application>
  <PresentationFormat>Widescreen</PresentationFormat>
  <Paragraphs>124</Paragraphs>
  <Slides>35</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Calibri</vt:lpstr>
      <vt:lpstr>Calibri Light</vt:lpstr>
      <vt:lpstr>DM Sans Bold</vt:lpstr>
      <vt:lpstr>IQOS</vt:lpstr>
      <vt:lpstr>Times New Roman</vt:lpstr>
      <vt:lpstr>Тема Office</vt:lpstr>
      <vt:lpstr>Կենսածին նանոմասնիկների, բուսական ծագման ակտիվ միացությունների, դեղամիջոցների համակցված ազդեցության համակարգչային և կենսաբանական ուսումնասիրությունները</vt:lpstr>
      <vt:lpstr>նպատակն է՝ մշակել և ստեղծել «միջուկ-թաղանթ» տիպի նանո-միկրո չափային կրիչներ՝ կենսաբժշկական ոլորտում օգտագործելու համար</vt:lpstr>
      <vt:lpstr>PowerPoint Presentation</vt:lpstr>
      <vt:lpstr>PowerPoint Presentation</vt:lpstr>
      <vt:lpstr>PowerPoint Presentation</vt:lpstr>
      <vt:lpstr>PowerPoint Presentation</vt:lpstr>
      <vt:lpstr>PowerPoint Presentation</vt:lpstr>
      <vt:lpstr>ՆԱՆՈԲԺՇԿՈՒԹՅՈՒՆ</vt:lpstr>
      <vt:lpstr>PowerPoint Presentation</vt:lpstr>
      <vt:lpstr>Դեղերի փոխադրիչներ</vt:lpstr>
      <vt:lpstr>պատկերավորում</vt:lpstr>
      <vt:lpstr>PowerPoint Presentation</vt:lpstr>
      <vt:lpstr>PowerPoint Presentation</vt:lpstr>
      <vt:lpstr>PowerPoint Presentation</vt:lpstr>
      <vt:lpstr>Fe3O4  NPs “Green” Synthesis</vt:lpstr>
      <vt:lpstr>Fe3O4  NPs Synthesis</vt:lpstr>
      <vt:lpstr>PowerPoint Presentation</vt:lpstr>
      <vt:lpstr>Fe3O4 NPs cytotoxicity assessment against S.aureus</vt:lpstr>
      <vt:lpstr>PowerPoint Presentation</vt:lpstr>
      <vt:lpstr>PowerPoint Presentation</vt:lpstr>
      <vt:lpstr>    Уровень продукции оксида азота (по содержанию нитритов) на клеточной линии ZR-75 при воздействии AgNPs, 5-FU,  DXR  и их комбинации (реакция Грисса). на всех графиках и диаграммах представлены средние значение со стандартными отклонениями &lt;0,05 • *P &lt;0,01 • **P = 0.006 • ***P = 0.0001 • ****P &lt;0.0001  </vt:lpstr>
      <vt:lpstr>Կենսածին նանոմասնիկների AgNPs, 5-FU, DXR և նրանց համակցված ազդեցությունները տարբեր բջջային կուլտուրաների կենսունակության վրա</vt:lpstr>
      <vt:lpstr>PowerPoint Presentation</vt:lpstr>
      <vt:lpstr>PowerPoint Presentation</vt:lpstr>
      <vt:lpstr>PowerPoint Presentation</vt:lpstr>
      <vt:lpstr>PowerPoint Presentation</vt:lpstr>
      <vt:lpstr>PowerPoint Presentation</vt:lpstr>
      <vt:lpstr>AgNPs և AuNPs</vt:lpstr>
      <vt:lpstr>Baptista et al. DOI: 10.3389/fmicb.2018.01441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Khachatryan</dc:creator>
  <cp:lastModifiedBy>Milena Hovhannisyan</cp:lastModifiedBy>
  <cp:revision>134</cp:revision>
  <dcterms:created xsi:type="dcterms:W3CDTF">2020-12-24T17:01:06Z</dcterms:created>
  <dcterms:modified xsi:type="dcterms:W3CDTF">2026-05-12T18:31:53Z</dcterms:modified>
</cp:coreProperties>
</file>